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98" r:id="rId3"/>
    <p:sldId id="300" r:id="rId4"/>
    <p:sldId id="272" r:id="rId5"/>
    <p:sldId id="265" r:id="rId6"/>
    <p:sldId id="266" r:id="rId7"/>
    <p:sldId id="267" r:id="rId8"/>
    <p:sldId id="287" r:id="rId9"/>
    <p:sldId id="269" r:id="rId10"/>
    <p:sldId id="270" r:id="rId11"/>
    <p:sldId id="273" r:id="rId12"/>
    <p:sldId id="274" r:id="rId13"/>
    <p:sldId id="275" r:id="rId14"/>
    <p:sldId id="276" r:id="rId15"/>
    <p:sldId id="301" r:id="rId16"/>
    <p:sldId id="277" r:id="rId17"/>
    <p:sldId id="302" r:id="rId18"/>
    <p:sldId id="279" r:id="rId19"/>
    <p:sldId id="286" r:id="rId20"/>
    <p:sldId id="304" r:id="rId21"/>
    <p:sldId id="305" r:id="rId22"/>
    <p:sldId id="288" r:id="rId23"/>
    <p:sldId id="306" r:id="rId24"/>
    <p:sldId id="280" r:id="rId25"/>
    <p:sldId id="281" r:id="rId26"/>
    <p:sldId id="283" r:id="rId27"/>
    <p:sldId id="291" r:id="rId28"/>
    <p:sldId id="268" r:id="rId29"/>
    <p:sldId id="307" r:id="rId30"/>
    <p:sldId id="289" r:id="rId31"/>
    <p:sldId id="290" r:id="rId32"/>
    <p:sldId id="295" r:id="rId33"/>
    <p:sldId id="297" r:id="rId34"/>
    <p:sldId id="296" r:id="rId35"/>
    <p:sldId id="292" r:id="rId36"/>
    <p:sldId id="293" r:id="rId37"/>
    <p:sldId id="294" r:id="rId38"/>
    <p:sldId id="257" r:id="rId39"/>
    <p:sldId id="262" r:id="rId40"/>
    <p:sldId id="285" r:id="rId41"/>
    <p:sldId id="259" r:id="rId42"/>
    <p:sldId id="260" r:id="rId43"/>
    <p:sldId id="264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3022"/>
    <p:restoredTop sz="94756"/>
  </p:normalViewPr>
  <p:slideViewPr>
    <p:cSldViewPr snapToGrid="0">
      <p:cViewPr>
        <p:scale>
          <a:sx n="90" d="100"/>
          <a:sy n="90" d="100"/>
        </p:scale>
        <p:origin x="7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gif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0.png>
</file>

<file path=ppt/media/image41.png>
</file>

<file path=ppt/media/image42.jpeg>
</file>

<file path=ppt/media/image43.png>
</file>

<file path=ppt/media/image44.jpeg>
</file>

<file path=ppt/media/image45.png>
</file>

<file path=ppt/media/image46.jpeg>
</file>

<file path=ppt/media/image47.gif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D7EEA-A5AD-A244-92FE-10D4D86A7A87}" type="datetimeFigureOut">
              <a:t>11/2/23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E97473-773C-8040-8916-AD131BAFF30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72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journals.ametsoc.org/doi/abs/10.1175/2008MWR2829.1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97473-773C-8040-8916-AD131BAFF305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8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3C14E96-DF10-7A45-BEBC-C73D7D863B5A}" type="slidenum">
              <a:rPr lang="en-US">
                <a:solidFill>
                  <a:prstClr val="black"/>
                </a:solidFill>
                <a:latin typeface="Calibri"/>
              </a:rPr>
              <a:pPr/>
              <a:t>24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>
                <a:ea typeface="ＭＳ Ｐゴシック" panose="020B0600070205080204" pitchFamily="34" charset="-128"/>
              </a:rPr>
              <a:t>Paper by Zehnder et al.</a:t>
            </a:r>
            <a:r>
              <a:rPr lang="en-US" altLang="en-US">
                <a:ea typeface="ＭＳ Ｐゴシック" panose="020B0600070205080204" pitchFamily="34" charset="-128"/>
                <a:hlinkClick r:id="rId3"/>
              </a:rPr>
              <a:t>Zehnder, J.A., J. Hu and A. Razdan, 2009: Evolution of the vertical thermodynamic profile during the transition from shallow to deep convection during CuPIDO 2006. </a:t>
            </a:r>
            <a:r>
              <a:rPr lang="en-US" altLang="en-US" i="1">
                <a:ea typeface="ＭＳ Ｐゴシック" panose="020B0600070205080204" pitchFamily="34" charset="-128"/>
                <a:hlinkClick r:id="rId3"/>
              </a:rPr>
              <a:t>Mon. Wea. Rev.</a:t>
            </a:r>
            <a:r>
              <a:rPr lang="en-US" altLang="en-US">
                <a:ea typeface="ＭＳ Ｐゴシック" panose="020B0600070205080204" pitchFamily="34" charset="-128"/>
                <a:hlinkClick r:id="rId3"/>
              </a:rPr>
              <a:t>, </a:t>
            </a:r>
            <a:r>
              <a:rPr lang="en-US" altLang="en-US" b="1">
                <a:ea typeface="ＭＳ Ｐゴシック" panose="020B0600070205080204" pitchFamily="34" charset="-128"/>
                <a:hlinkClick r:id="rId3"/>
              </a:rPr>
              <a:t>137</a:t>
            </a:r>
            <a:r>
              <a:rPr lang="en-US" altLang="en-US">
                <a:ea typeface="ＭＳ Ｐゴシック" panose="020B0600070205080204" pitchFamily="34" charset="-128"/>
                <a:hlinkClick r:id="rId3"/>
              </a:rPr>
              <a:t>, 937-953.</a:t>
            </a:r>
            <a:r>
              <a:rPr lang="en-US" altLang="en-US">
                <a:ea typeface="ＭＳ Ｐゴシック" panose="020B0600070205080204" pitchFamily="34" charset="-128"/>
              </a:rPr>
              <a:t> </a:t>
            </a:r>
          </a:p>
          <a:p>
            <a:pPr eaLnBrk="1" hangingPunct="1"/>
            <a:endParaRPr lang="en-US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6B9303-0060-E249-8409-6D0BF43C0D1E}" type="slidenum">
              <a:rPr lang="en-US">
                <a:solidFill>
                  <a:prstClr val="black"/>
                </a:solidFill>
                <a:latin typeface="Calibri"/>
              </a:rPr>
              <a:pPr/>
              <a:t>25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5B15620-1558-534A-AB10-ECFB72529CCB}" type="slidenum">
              <a:rPr lang="en-US">
                <a:solidFill>
                  <a:prstClr val="black"/>
                </a:solidFill>
                <a:latin typeface="Calibri"/>
              </a:rPr>
              <a:pPr/>
              <a:t>26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0CA8E-684A-4469-AD73-349CA9862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88D242-997C-14EC-A0B9-7587F386EA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8DA2E-39C0-D4C2-35AA-E50D4B617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06704-237B-40A7-2A08-D292FFAF5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6AB8F-DACC-3CF6-98C0-26F3A94E1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83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EDA0B-6EF2-7E2C-D43D-051F6DC35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8A16F3-5C67-A03F-6733-E5F5C8F89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1F9AA-30BB-7EAE-3E93-5B67E6119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F7F03-5DFE-2EDF-5B3D-14A8CF82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5FABC-7245-CCEB-5CC9-0520714EF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44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62099C-5A64-6C99-FD35-D01622BDF3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5150DE-9614-2788-8E8E-6D3F0E4EDC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E6F20-FEB5-E6C8-4F5E-2DFB670B5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18C48-597E-90AF-91AD-FF07AF8C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A6658-7971-DB11-771F-50ED105A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085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C7A8F-9588-E1CF-C0F4-CDB9E6E1A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AB353-6B6A-EC15-936F-6DD2E3AEA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50491-0B2D-A676-8C28-87E1DD549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14A5A-5A41-406A-7301-D8B7B49F4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A3978-A274-EEF4-8EB8-C4DCF0DDD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05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8F1CF-AAA0-E576-4E1D-1426B9D7F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A1BF5-C194-6107-4B11-95E610889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A9020-7806-14D6-BACD-3046BC1A5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ED54E-D481-19B8-C4F8-C202079B4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4667C-47EF-3A7C-C753-C2B22ACF4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02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1091C-F15E-54EE-44CE-9D2A9EE5F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BEDD9-828E-EE2B-1109-283F6AEF9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054BC2-335A-943F-51E3-67A21F0D6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ED892-EB23-3A04-932F-0D6974518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6BE10-F4B5-52E3-668E-0C609BD80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EABDA-1864-D370-E84A-33893BBE8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1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CF23F-DE19-AB57-7A15-C19C5FF95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CA8DE-3ECF-5D59-455A-048BEE472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18B1B4-7B2A-AD2B-DF16-2A87B67D7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424907-B858-D787-D3B7-21026FDDC5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7ED87-4AD8-0A15-340A-D7E4CD0F59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C708C1-1CEC-E70B-D4F7-8F7ED8F47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181311-78D5-E619-1AA3-BB3EEA0CA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594C9F-83BA-94E8-34C7-336A8DF33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076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1FEF5-2895-0408-03B7-BE723359D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BA12EF-DEA1-4AEF-E498-BF1C81E43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2E026E-B374-E0D6-97EF-499954454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75792A-002A-BC9C-34B4-8CFEE2CD7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42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8C2F7C-7962-FB19-5CA7-6113BBCA3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7743F4-27B1-7EF6-B97C-CB21030E1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1F7855-7EDD-B32A-6DF9-B5FB3716F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209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8B87A-4ACF-214E-E02A-CC74A20EA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C8E83-F017-03F8-16C6-03892BF8B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8522C3-14E9-AD1A-F1FB-920C6DD00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A49F3-FF02-5050-CBE7-20D334F78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63F810-B5D5-0875-D03A-8E1B3A088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E8AF9-E997-0F71-5907-56988793D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732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22B08-EC1C-882C-092B-B17F30E22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4E0FE8-5757-2B18-9C0F-F1AA0E9A56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9A4981-4626-0195-5447-A23C23AF7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07EBBF-9713-A06C-57E7-BB36F82DC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62CF0-A1EF-AD60-92AF-5BC9E30A7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2EB02F-CE8F-7AB2-BE44-1D6F9C3F7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94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DEB770-58FC-8226-6ED4-83F4DF196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32563-F957-5677-9951-741E45160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E1DF8-4198-E9A0-B7A0-83875E949C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D7F35-F7B2-074E-8F15-8231C37674F6}" type="datetimeFigureOut"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915FD-76FF-2197-F5C5-DA372A013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D4E96-DA20-A3B4-70CC-F30A62547B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16328-4D02-EF45-8B45-B12DE2E2F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11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CegU2KiBCJn8BNA0urT-M99Nwz7r8Jn-?usp=shar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journals.ametsoc.org/doi/abs/10.1175/2008MWR2829.1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jpeg"/><Relationship Id="rId18" Type="http://schemas.openxmlformats.org/officeDocument/2006/relationships/image" Target="../media/image30.jpe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jpeg"/><Relationship Id="rId17" Type="http://schemas.openxmlformats.org/officeDocument/2006/relationships/image" Target="../media/image29.jpe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8.jpeg"/><Relationship Id="rId20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openxmlformats.org/officeDocument/2006/relationships/image" Target="../media/image27.jpeg"/><Relationship Id="rId10" Type="http://schemas.openxmlformats.org/officeDocument/2006/relationships/image" Target="../media/image22.png"/><Relationship Id="rId19" Type="http://schemas.openxmlformats.org/officeDocument/2006/relationships/image" Target="../media/image31.jpe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6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60F88-B6AD-4A69-82EF-4E12C726E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813" y="1122363"/>
            <a:ext cx="10829925" cy="2387600"/>
          </a:xfrm>
        </p:spPr>
        <p:txBody>
          <a:bodyPr>
            <a:normAutofit/>
          </a:bodyPr>
          <a:lstStyle/>
          <a:p>
            <a:r>
              <a:rPr lang="en-US"/>
              <a:t>Energy profiles by mass (pressure) &amp; deep moist convection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18D2F6-E748-FF62-6944-9343C35B0A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Brian Mapes ATM651</a:t>
            </a:r>
          </a:p>
          <a:p>
            <a:r>
              <a:rPr lang="en-US"/>
              <a:t>Fall 2023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19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2780633" y="574843"/>
            <a:ext cx="2005263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0288" y="800535"/>
            <a:ext cx="48972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n>
                  <a:solidFill>
                    <a:prstClr val="black"/>
                  </a:solidFill>
                </a:ln>
                <a:solidFill>
                  <a:srgbClr val="94EBF7"/>
                </a:solidFill>
                <a:latin typeface="Calibri"/>
              </a:rPr>
              <a:t>Column water vapor (CWV) or Precipitable Water (PW)  </a:t>
            </a:r>
          </a:p>
          <a:p>
            <a:pPr algn="ctr"/>
            <a:r>
              <a:rPr lang="en-US" sz="3200" b="1">
                <a:ln>
                  <a:solidFill>
                    <a:prstClr val="black"/>
                  </a:solidFill>
                </a:ln>
                <a:solidFill>
                  <a:srgbClr val="94EBF7"/>
                </a:solidFill>
                <a:latin typeface="Symbol" charset="2"/>
                <a:cs typeface="Symbol" charset="2"/>
              </a:rPr>
              <a:t>a </a:t>
            </a:r>
            <a:r>
              <a:rPr lang="en-US" sz="3200" b="1">
                <a:ln>
                  <a:solidFill>
                    <a:prstClr val="black"/>
                  </a:solidFill>
                </a:ln>
                <a:solidFill>
                  <a:srgbClr val="94EBF7"/>
                </a:solidFill>
                <a:latin typeface="Calibri"/>
              </a:rPr>
              <a:t> this cyan area</a:t>
            </a:r>
          </a:p>
        </p:txBody>
      </p:sp>
      <p:cxnSp>
        <p:nvCxnSpPr>
          <p:cNvPr id="12" name="Straight Arrow Connector 11"/>
          <p:cNvCxnSpPr>
            <a:cxnSpLocks/>
          </p:cNvCxnSpPr>
          <p:nvPr/>
        </p:nvCxnSpPr>
        <p:spPr>
          <a:xfrm>
            <a:off x="5502360" y="2370195"/>
            <a:ext cx="1117597" cy="945174"/>
          </a:xfrm>
          <a:prstGeom prst="straightConnector1">
            <a:avLst/>
          </a:prstGeom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C5E66AB-9CED-3506-1CA9-6559BC6E8A1C}"/>
              </a:ext>
            </a:extLst>
          </p:cNvPr>
          <p:cNvSpPr txBox="1"/>
          <p:nvPr/>
        </p:nvSpPr>
        <p:spPr>
          <a:xfrm>
            <a:off x="3567613" y="3374601"/>
            <a:ext cx="2265364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  <a:latin typeface="Calibri"/>
              </a:rPr>
              <a:t>s =C</a:t>
            </a:r>
            <a:r>
              <a:rPr lang="en-US" sz="2800" baseline="-25000">
                <a:solidFill>
                  <a:srgbClr val="FF0000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FF0000"/>
                </a:solidFill>
                <a:latin typeface="Calibri"/>
              </a:rPr>
              <a:t> + gz</a:t>
            </a:r>
            <a:r>
              <a:rPr lang="en-US" sz="2800" baseline="-25000">
                <a:solidFill>
                  <a:srgbClr val="FF0000"/>
                </a:solidFill>
                <a:latin typeface="Calibri"/>
              </a:rPr>
              <a:t>h</a:t>
            </a:r>
            <a:r>
              <a:rPr lang="en-US" sz="2800">
                <a:solidFill>
                  <a:srgbClr val="FF0000"/>
                </a:solidFill>
                <a:latin typeface="Calibri"/>
              </a:rPr>
              <a:t>(p)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50C823-7816-8EC5-170F-CB36D9A99CE8}"/>
              </a:ext>
            </a:extLst>
          </p:cNvPr>
          <p:cNvSpPr txBox="1"/>
          <p:nvPr/>
        </p:nvSpPr>
        <p:spPr>
          <a:xfrm>
            <a:off x="8315158" y="3315369"/>
            <a:ext cx="1648208" cy="523220"/>
          </a:xfrm>
          <a:prstGeom prst="rect">
            <a:avLst/>
          </a:prstGeom>
          <a:noFill/>
          <a:ln>
            <a:solidFill>
              <a:srgbClr val="94EBF7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  <a:latin typeface="Calibri"/>
              </a:rPr>
              <a:t>h = s + 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v</a:t>
            </a:r>
            <a:endParaRPr lang="en-US" sz="2800">
              <a:solidFill>
                <a:srgbClr val="0000FF"/>
              </a:solidFill>
              <a:latin typeface="Calibri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2FCAD21-8C61-A56F-7163-DD1DC366434E}"/>
              </a:ext>
            </a:extLst>
          </p:cNvPr>
          <p:cNvCxnSpPr/>
          <p:nvPr/>
        </p:nvCxnSpPr>
        <p:spPr>
          <a:xfrm rot="10800000" flipV="1">
            <a:off x="7197562" y="3636211"/>
            <a:ext cx="1117596" cy="299449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2">
            <a:extLst>
              <a:ext uri="{FF2B5EF4-FFF2-40B4-BE49-F238E27FC236}">
                <a16:creationId xmlns:a16="http://schemas.microsoft.com/office/drawing/2014/main" id="{B2757FF8-9051-00C5-E484-DA4E61DEF2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4867159"/>
              </p:ext>
            </p:extLst>
          </p:nvPr>
        </p:nvGraphicFramePr>
        <p:xfrm>
          <a:off x="7673142" y="2196183"/>
          <a:ext cx="4084997" cy="1135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43000" imgH="317500" progId="Equation.3">
                  <p:embed/>
                </p:oleObj>
              </mc:Choice>
              <mc:Fallback>
                <p:oleObj name="Equation" r:id="rId3" imgW="1143000" imgH="317500" progId="Equation.3">
                  <p:embed/>
                  <p:pic>
                    <p:nvPicPr>
                      <p:cNvPr id="4" name="Object 2">
                        <a:extLst>
                          <a:ext uri="{FF2B5EF4-FFF2-40B4-BE49-F238E27FC236}">
                            <a16:creationId xmlns:a16="http://schemas.microsoft.com/office/drawing/2014/main" id="{DC57E230-E842-CE9B-50FD-40B8D348A8C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73142" y="2196183"/>
                        <a:ext cx="4084997" cy="113599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4291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838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5329" y="986807"/>
            <a:ext cx="26482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>
                <a:solidFill>
                  <a:prstClr val="black"/>
                </a:solidFill>
                <a:latin typeface="Calibri"/>
              </a:rPr>
              <a:t>Tropical daily </a:t>
            </a:r>
          </a:p>
          <a:p>
            <a:pPr algn="r"/>
            <a:r>
              <a:rPr lang="en-US" sz="3600">
                <a:solidFill>
                  <a:prstClr val="black"/>
                </a:solidFill>
                <a:latin typeface="Calibri"/>
              </a:rPr>
              <a:t>energy increments, roughly</a:t>
            </a:r>
          </a:p>
          <a:p>
            <a:pPr algn="r"/>
            <a:endParaRPr lang="en-US" sz="3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185926" y="4431272"/>
            <a:ext cx="1646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6600"/>
                </a:solidFill>
                <a:latin typeface="Calibri"/>
              </a:rPr>
              <a:t>sfc. flux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46479" y="463131"/>
            <a:ext cx="1921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179AD0"/>
                </a:solidFill>
                <a:latin typeface="Calibri"/>
              </a:rPr>
              <a:t>radiation</a:t>
            </a:r>
          </a:p>
        </p:txBody>
      </p:sp>
    </p:spTree>
    <p:extLst>
      <p:ext uri="{BB962C8B-B14F-4D97-AF65-F5344CB8AC3E}">
        <p14:creationId xmlns:p14="http://schemas.microsoft.com/office/powerpoint/2010/main" val="191578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grpSp>
        <p:nvGrpSpPr>
          <p:cNvPr id="2" name="Group 12"/>
          <p:cNvGrpSpPr/>
          <p:nvPr/>
        </p:nvGrpSpPr>
        <p:grpSpPr>
          <a:xfrm>
            <a:off x="2179053" y="895681"/>
            <a:ext cx="4002540" cy="4673150"/>
            <a:chOff x="1871133" y="801647"/>
            <a:chExt cx="3869268" cy="4927600"/>
          </a:xfrm>
        </p:grpSpPr>
        <p:sp>
          <p:nvSpPr>
            <p:cNvPr id="9" name="Freeform 8"/>
            <p:cNvSpPr/>
            <p:nvPr/>
          </p:nvSpPr>
          <p:spPr>
            <a:xfrm>
              <a:off x="1871133" y="1181234"/>
              <a:ext cx="2683934" cy="4454878"/>
            </a:xfrm>
            <a:custGeom>
              <a:avLst/>
              <a:gdLst>
                <a:gd name="connsiteX0" fmla="*/ 0 w 2683934"/>
                <a:gd name="connsiteY0" fmla="*/ 4454878 h 4454878"/>
                <a:gd name="connsiteX1" fmla="*/ 118534 w 2683934"/>
                <a:gd name="connsiteY1" fmla="*/ 4226278 h 4454878"/>
                <a:gd name="connsiteX2" fmla="*/ 474134 w 2683934"/>
                <a:gd name="connsiteY2" fmla="*/ 4090811 h 4454878"/>
                <a:gd name="connsiteX3" fmla="*/ 584200 w 2683934"/>
                <a:gd name="connsiteY3" fmla="*/ 4031545 h 4454878"/>
                <a:gd name="connsiteX4" fmla="*/ 635000 w 2683934"/>
                <a:gd name="connsiteY4" fmla="*/ 3887611 h 4454878"/>
                <a:gd name="connsiteX5" fmla="*/ 778934 w 2683934"/>
                <a:gd name="connsiteY5" fmla="*/ 3743678 h 4454878"/>
                <a:gd name="connsiteX6" fmla="*/ 804334 w 2683934"/>
                <a:gd name="connsiteY6" fmla="*/ 3557411 h 4454878"/>
                <a:gd name="connsiteX7" fmla="*/ 939800 w 2683934"/>
                <a:gd name="connsiteY7" fmla="*/ 3481211 h 4454878"/>
                <a:gd name="connsiteX8" fmla="*/ 999067 w 2683934"/>
                <a:gd name="connsiteY8" fmla="*/ 3320345 h 4454878"/>
                <a:gd name="connsiteX9" fmla="*/ 1058334 w 2683934"/>
                <a:gd name="connsiteY9" fmla="*/ 3294945 h 4454878"/>
                <a:gd name="connsiteX10" fmla="*/ 1193800 w 2683934"/>
                <a:gd name="connsiteY10" fmla="*/ 3117145 h 4454878"/>
                <a:gd name="connsiteX11" fmla="*/ 1303867 w 2683934"/>
                <a:gd name="connsiteY11" fmla="*/ 3040945 h 4454878"/>
                <a:gd name="connsiteX12" fmla="*/ 1397000 w 2683934"/>
                <a:gd name="connsiteY12" fmla="*/ 2820811 h 4454878"/>
                <a:gd name="connsiteX13" fmla="*/ 1566334 w 2683934"/>
                <a:gd name="connsiteY13" fmla="*/ 2736145 h 4454878"/>
                <a:gd name="connsiteX14" fmla="*/ 1642534 w 2683934"/>
                <a:gd name="connsiteY14" fmla="*/ 2321278 h 4454878"/>
                <a:gd name="connsiteX15" fmla="*/ 1761067 w 2683934"/>
                <a:gd name="connsiteY15" fmla="*/ 2270478 h 4454878"/>
                <a:gd name="connsiteX16" fmla="*/ 1769534 w 2683934"/>
                <a:gd name="connsiteY16" fmla="*/ 2270478 h 4454878"/>
                <a:gd name="connsiteX17" fmla="*/ 1837267 w 2683934"/>
                <a:gd name="connsiteY17" fmla="*/ 1906411 h 4454878"/>
                <a:gd name="connsiteX18" fmla="*/ 1921934 w 2683934"/>
                <a:gd name="connsiteY18" fmla="*/ 1804811 h 4454878"/>
                <a:gd name="connsiteX19" fmla="*/ 2032000 w 2683934"/>
                <a:gd name="connsiteY19" fmla="*/ 1457678 h 4454878"/>
                <a:gd name="connsiteX20" fmla="*/ 2167467 w 2683934"/>
                <a:gd name="connsiteY20" fmla="*/ 1262945 h 4454878"/>
                <a:gd name="connsiteX21" fmla="*/ 2277534 w 2683934"/>
                <a:gd name="connsiteY21" fmla="*/ 898878 h 4454878"/>
                <a:gd name="connsiteX22" fmla="*/ 2362200 w 2683934"/>
                <a:gd name="connsiteY22" fmla="*/ 560211 h 4454878"/>
                <a:gd name="connsiteX23" fmla="*/ 2590800 w 2683934"/>
                <a:gd name="connsiteY23" fmla="*/ 213078 h 4454878"/>
                <a:gd name="connsiteX24" fmla="*/ 2641600 w 2683934"/>
                <a:gd name="connsiteY24" fmla="*/ 35278 h 4454878"/>
                <a:gd name="connsiteX25" fmla="*/ 2683934 w 2683934"/>
                <a:gd name="connsiteY25" fmla="*/ 1411 h 445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83934" h="4454878">
                  <a:moveTo>
                    <a:pt x="0" y="4454878"/>
                  </a:moveTo>
                  <a:cubicBezTo>
                    <a:pt x="19756" y="4370917"/>
                    <a:pt x="39512" y="4286956"/>
                    <a:pt x="118534" y="4226278"/>
                  </a:cubicBezTo>
                  <a:cubicBezTo>
                    <a:pt x="197556" y="4165600"/>
                    <a:pt x="396523" y="4123266"/>
                    <a:pt x="474134" y="4090811"/>
                  </a:cubicBezTo>
                  <a:cubicBezTo>
                    <a:pt x="551745" y="4058356"/>
                    <a:pt x="557389" y="4065412"/>
                    <a:pt x="584200" y="4031545"/>
                  </a:cubicBezTo>
                  <a:cubicBezTo>
                    <a:pt x="611011" y="3997678"/>
                    <a:pt x="602544" y="3935589"/>
                    <a:pt x="635000" y="3887611"/>
                  </a:cubicBezTo>
                  <a:cubicBezTo>
                    <a:pt x="667456" y="3839633"/>
                    <a:pt x="750712" y="3798711"/>
                    <a:pt x="778934" y="3743678"/>
                  </a:cubicBezTo>
                  <a:cubicBezTo>
                    <a:pt x="807156" y="3688645"/>
                    <a:pt x="777523" y="3601156"/>
                    <a:pt x="804334" y="3557411"/>
                  </a:cubicBezTo>
                  <a:cubicBezTo>
                    <a:pt x="831145" y="3513667"/>
                    <a:pt x="907345" y="3520722"/>
                    <a:pt x="939800" y="3481211"/>
                  </a:cubicBezTo>
                  <a:cubicBezTo>
                    <a:pt x="972255" y="3441700"/>
                    <a:pt x="979311" y="3351389"/>
                    <a:pt x="999067" y="3320345"/>
                  </a:cubicBezTo>
                  <a:cubicBezTo>
                    <a:pt x="1018823" y="3289301"/>
                    <a:pt x="1025879" y="3328812"/>
                    <a:pt x="1058334" y="3294945"/>
                  </a:cubicBezTo>
                  <a:cubicBezTo>
                    <a:pt x="1090789" y="3261078"/>
                    <a:pt x="1152878" y="3159478"/>
                    <a:pt x="1193800" y="3117145"/>
                  </a:cubicBezTo>
                  <a:cubicBezTo>
                    <a:pt x="1234722" y="3074812"/>
                    <a:pt x="1270000" y="3090334"/>
                    <a:pt x="1303867" y="3040945"/>
                  </a:cubicBezTo>
                  <a:cubicBezTo>
                    <a:pt x="1337734" y="2991556"/>
                    <a:pt x="1353256" y="2871611"/>
                    <a:pt x="1397000" y="2820811"/>
                  </a:cubicBezTo>
                  <a:cubicBezTo>
                    <a:pt x="1440744" y="2770011"/>
                    <a:pt x="1525412" y="2819400"/>
                    <a:pt x="1566334" y="2736145"/>
                  </a:cubicBezTo>
                  <a:cubicBezTo>
                    <a:pt x="1607256" y="2652890"/>
                    <a:pt x="1610079" y="2398889"/>
                    <a:pt x="1642534" y="2321278"/>
                  </a:cubicBezTo>
                  <a:cubicBezTo>
                    <a:pt x="1674989" y="2243667"/>
                    <a:pt x="1739900" y="2278945"/>
                    <a:pt x="1761067" y="2270478"/>
                  </a:cubicBezTo>
                  <a:cubicBezTo>
                    <a:pt x="1782234" y="2262011"/>
                    <a:pt x="1756834" y="2331156"/>
                    <a:pt x="1769534" y="2270478"/>
                  </a:cubicBezTo>
                  <a:cubicBezTo>
                    <a:pt x="1782234" y="2209800"/>
                    <a:pt x="1811867" y="1984022"/>
                    <a:pt x="1837267" y="1906411"/>
                  </a:cubicBezTo>
                  <a:cubicBezTo>
                    <a:pt x="1862667" y="1828800"/>
                    <a:pt x="1889479" y="1879600"/>
                    <a:pt x="1921934" y="1804811"/>
                  </a:cubicBezTo>
                  <a:cubicBezTo>
                    <a:pt x="1954389" y="1730022"/>
                    <a:pt x="1991078" y="1547989"/>
                    <a:pt x="2032000" y="1457678"/>
                  </a:cubicBezTo>
                  <a:cubicBezTo>
                    <a:pt x="2072922" y="1367367"/>
                    <a:pt x="2126545" y="1356078"/>
                    <a:pt x="2167467" y="1262945"/>
                  </a:cubicBezTo>
                  <a:cubicBezTo>
                    <a:pt x="2208389" y="1169812"/>
                    <a:pt x="2245079" y="1016000"/>
                    <a:pt x="2277534" y="898878"/>
                  </a:cubicBezTo>
                  <a:cubicBezTo>
                    <a:pt x="2309989" y="781756"/>
                    <a:pt x="2309989" y="674511"/>
                    <a:pt x="2362200" y="560211"/>
                  </a:cubicBezTo>
                  <a:cubicBezTo>
                    <a:pt x="2414411" y="445911"/>
                    <a:pt x="2544233" y="300567"/>
                    <a:pt x="2590800" y="213078"/>
                  </a:cubicBezTo>
                  <a:cubicBezTo>
                    <a:pt x="2637367" y="125589"/>
                    <a:pt x="2626078" y="70556"/>
                    <a:pt x="2641600" y="35278"/>
                  </a:cubicBezTo>
                  <a:cubicBezTo>
                    <a:pt x="2657122" y="0"/>
                    <a:pt x="2683934" y="1411"/>
                    <a:pt x="2683934" y="1411"/>
                  </a:cubicBez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  <a:latin typeface="Calibri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12013" y="1704703"/>
              <a:ext cx="1337733" cy="973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>
                  <a:solidFill>
                    <a:srgbClr val="FF0000"/>
                  </a:solidFill>
                  <a:latin typeface="Calibri"/>
                </a:rPr>
                <a:t>s for a Minnesota</a:t>
              </a:r>
            </a:p>
            <a:p>
              <a:pPr algn="r"/>
              <a:r>
                <a:rPr lang="en-US">
                  <a:solidFill>
                    <a:srgbClr val="FF0000"/>
                  </a:solidFill>
                  <a:latin typeface="Calibri"/>
                </a:rPr>
                <a:t>winter day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672305" y="3441744"/>
              <a:ext cx="1337733" cy="973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h for a </a:t>
              </a:r>
            </a:p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Minnesota</a:t>
              </a:r>
            </a:p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winter day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1938868" y="801647"/>
              <a:ext cx="3801533" cy="4927600"/>
            </a:xfrm>
            <a:custGeom>
              <a:avLst/>
              <a:gdLst>
                <a:gd name="connsiteX0" fmla="*/ 0 w 3801533"/>
                <a:gd name="connsiteY0" fmla="*/ 4927600 h 4927600"/>
                <a:gd name="connsiteX1" fmla="*/ 169333 w 3801533"/>
                <a:gd name="connsiteY1" fmla="*/ 4614334 h 4927600"/>
                <a:gd name="connsiteX2" fmla="*/ 567266 w 3801533"/>
                <a:gd name="connsiteY2" fmla="*/ 4504267 h 4927600"/>
                <a:gd name="connsiteX3" fmla="*/ 745066 w 3801533"/>
                <a:gd name="connsiteY3" fmla="*/ 4445000 h 4927600"/>
                <a:gd name="connsiteX4" fmla="*/ 795866 w 3801533"/>
                <a:gd name="connsiteY4" fmla="*/ 4284134 h 4927600"/>
                <a:gd name="connsiteX5" fmla="*/ 999066 w 3801533"/>
                <a:gd name="connsiteY5" fmla="*/ 4123267 h 4927600"/>
                <a:gd name="connsiteX6" fmla="*/ 1024466 w 3801533"/>
                <a:gd name="connsiteY6" fmla="*/ 3920067 h 4927600"/>
                <a:gd name="connsiteX7" fmla="*/ 1151466 w 3801533"/>
                <a:gd name="connsiteY7" fmla="*/ 3843867 h 4927600"/>
                <a:gd name="connsiteX8" fmla="*/ 1159933 w 3801533"/>
                <a:gd name="connsiteY8" fmla="*/ 3708400 h 4927600"/>
                <a:gd name="connsiteX9" fmla="*/ 1312333 w 3801533"/>
                <a:gd name="connsiteY9" fmla="*/ 3657600 h 4927600"/>
                <a:gd name="connsiteX10" fmla="*/ 1397000 w 3801533"/>
                <a:gd name="connsiteY10" fmla="*/ 3454400 h 4927600"/>
                <a:gd name="connsiteX11" fmla="*/ 1540933 w 3801533"/>
                <a:gd name="connsiteY11" fmla="*/ 3420534 h 4927600"/>
                <a:gd name="connsiteX12" fmla="*/ 1617133 w 3801533"/>
                <a:gd name="connsiteY12" fmla="*/ 3208867 h 4927600"/>
                <a:gd name="connsiteX13" fmla="*/ 1735666 w 3801533"/>
                <a:gd name="connsiteY13" fmla="*/ 3081867 h 4927600"/>
                <a:gd name="connsiteX14" fmla="*/ 1735666 w 3801533"/>
                <a:gd name="connsiteY14" fmla="*/ 3073400 h 4927600"/>
                <a:gd name="connsiteX15" fmla="*/ 1761066 w 3801533"/>
                <a:gd name="connsiteY15" fmla="*/ 2743200 h 4927600"/>
                <a:gd name="connsiteX16" fmla="*/ 1888066 w 3801533"/>
                <a:gd name="connsiteY16" fmla="*/ 2667000 h 4927600"/>
                <a:gd name="connsiteX17" fmla="*/ 1820333 w 3801533"/>
                <a:gd name="connsiteY17" fmla="*/ 2497667 h 4927600"/>
                <a:gd name="connsiteX18" fmla="*/ 1905000 w 3801533"/>
                <a:gd name="connsiteY18" fmla="*/ 2243667 h 4927600"/>
                <a:gd name="connsiteX19" fmla="*/ 1981200 w 3801533"/>
                <a:gd name="connsiteY19" fmla="*/ 2091267 h 4927600"/>
                <a:gd name="connsiteX20" fmla="*/ 2040466 w 3801533"/>
                <a:gd name="connsiteY20" fmla="*/ 1837267 h 4927600"/>
                <a:gd name="connsiteX21" fmla="*/ 2142066 w 3801533"/>
                <a:gd name="connsiteY21" fmla="*/ 1752600 h 4927600"/>
                <a:gd name="connsiteX22" fmla="*/ 2218266 w 3801533"/>
                <a:gd name="connsiteY22" fmla="*/ 1447800 h 4927600"/>
                <a:gd name="connsiteX23" fmla="*/ 2260600 w 3801533"/>
                <a:gd name="connsiteY23" fmla="*/ 1219200 h 4927600"/>
                <a:gd name="connsiteX24" fmla="*/ 2277533 w 3801533"/>
                <a:gd name="connsiteY24" fmla="*/ 1007534 h 4927600"/>
                <a:gd name="connsiteX25" fmla="*/ 2472266 w 3801533"/>
                <a:gd name="connsiteY25" fmla="*/ 685800 h 4927600"/>
                <a:gd name="connsiteX26" fmla="*/ 2556933 w 3801533"/>
                <a:gd name="connsiteY26" fmla="*/ 575734 h 4927600"/>
                <a:gd name="connsiteX27" fmla="*/ 2565400 w 3801533"/>
                <a:gd name="connsiteY27" fmla="*/ 414867 h 4927600"/>
                <a:gd name="connsiteX28" fmla="*/ 2768600 w 3801533"/>
                <a:gd name="connsiteY28" fmla="*/ 321734 h 4927600"/>
                <a:gd name="connsiteX29" fmla="*/ 3048000 w 3801533"/>
                <a:gd name="connsiteY29" fmla="*/ 220134 h 4927600"/>
                <a:gd name="connsiteX30" fmla="*/ 3183466 w 3801533"/>
                <a:gd name="connsiteY30" fmla="*/ 177800 h 4927600"/>
                <a:gd name="connsiteX31" fmla="*/ 3479800 w 3801533"/>
                <a:gd name="connsiteY31" fmla="*/ 84667 h 4927600"/>
                <a:gd name="connsiteX32" fmla="*/ 3801533 w 3801533"/>
                <a:gd name="connsiteY32" fmla="*/ 0 h 492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801533" h="4927600">
                  <a:moveTo>
                    <a:pt x="0" y="4927600"/>
                  </a:moveTo>
                  <a:lnTo>
                    <a:pt x="169333" y="4614334"/>
                  </a:lnTo>
                  <a:lnTo>
                    <a:pt x="567266" y="4504267"/>
                  </a:lnTo>
                  <a:lnTo>
                    <a:pt x="745066" y="4445000"/>
                  </a:lnTo>
                  <a:lnTo>
                    <a:pt x="795866" y="4284134"/>
                  </a:lnTo>
                  <a:lnTo>
                    <a:pt x="999066" y="4123267"/>
                  </a:lnTo>
                  <a:lnTo>
                    <a:pt x="1024466" y="3920067"/>
                  </a:lnTo>
                  <a:lnTo>
                    <a:pt x="1151466" y="3843867"/>
                  </a:lnTo>
                  <a:lnTo>
                    <a:pt x="1159933" y="3708400"/>
                  </a:lnTo>
                  <a:lnTo>
                    <a:pt x="1312333" y="3657600"/>
                  </a:lnTo>
                  <a:cubicBezTo>
                    <a:pt x="1389524" y="3451757"/>
                    <a:pt x="1316194" y="3454400"/>
                    <a:pt x="1397000" y="3454400"/>
                  </a:cubicBezTo>
                  <a:lnTo>
                    <a:pt x="1540933" y="3420534"/>
                  </a:lnTo>
                  <a:lnTo>
                    <a:pt x="1617133" y="3208867"/>
                  </a:lnTo>
                  <a:cubicBezTo>
                    <a:pt x="1689657" y="3141922"/>
                    <a:pt x="1719294" y="3147359"/>
                    <a:pt x="1735666" y="3081867"/>
                  </a:cubicBezTo>
                  <a:cubicBezTo>
                    <a:pt x="1736350" y="3079129"/>
                    <a:pt x="1735666" y="3076222"/>
                    <a:pt x="1735666" y="3073400"/>
                  </a:cubicBezTo>
                  <a:lnTo>
                    <a:pt x="1761066" y="2743200"/>
                  </a:lnTo>
                  <a:lnTo>
                    <a:pt x="1888066" y="2667000"/>
                  </a:lnTo>
                  <a:lnTo>
                    <a:pt x="1820333" y="2497667"/>
                  </a:lnTo>
                  <a:lnTo>
                    <a:pt x="1905000" y="2243667"/>
                  </a:lnTo>
                  <a:lnTo>
                    <a:pt x="1981200" y="2091267"/>
                  </a:lnTo>
                  <a:lnTo>
                    <a:pt x="2040466" y="1837267"/>
                  </a:lnTo>
                  <a:cubicBezTo>
                    <a:pt x="2135688" y="1750702"/>
                    <a:pt x="2091644" y="1752600"/>
                    <a:pt x="2142066" y="1752600"/>
                  </a:cubicBezTo>
                  <a:lnTo>
                    <a:pt x="2218266" y="1447800"/>
                  </a:lnTo>
                  <a:lnTo>
                    <a:pt x="2260600" y="1219200"/>
                  </a:lnTo>
                  <a:lnTo>
                    <a:pt x="2277533" y="1007534"/>
                  </a:lnTo>
                  <a:lnTo>
                    <a:pt x="2472266" y="685800"/>
                  </a:lnTo>
                  <a:lnTo>
                    <a:pt x="2556933" y="575734"/>
                  </a:lnTo>
                  <a:lnTo>
                    <a:pt x="2565400" y="414867"/>
                  </a:lnTo>
                  <a:lnTo>
                    <a:pt x="2768600" y="321734"/>
                  </a:lnTo>
                  <a:cubicBezTo>
                    <a:pt x="3050677" y="227708"/>
                    <a:pt x="3048000" y="326771"/>
                    <a:pt x="3048000" y="220134"/>
                  </a:cubicBezTo>
                  <a:lnTo>
                    <a:pt x="3183466" y="177800"/>
                  </a:lnTo>
                  <a:lnTo>
                    <a:pt x="3479800" y="84667"/>
                  </a:lnTo>
                  <a:lnTo>
                    <a:pt x="3801533" y="0"/>
                  </a:lnTo>
                </a:path>
              </a:pathLst>
            </a:cu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3024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780633" y="574843"/>
            <a:ext cx="2005263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" name="Group 27"/>
          <p:cNvGrpSpPr/>
          <p:nvPr/>
        </p:nvGrpSpPr>
        <p:grpSpPr>
          <a:xfrm>
            <a:off x="3510205" y="979585"/>
            <a:ext cx="3945398" cy="4667587"/>
            <a:chOff x="1986205" y="979584"/>
            <a:chExt cx="3945398" cy="4667587"/>
          </a:xfrm>
        </p:grpSpPr>
        <p:sp>
          <p:nvSpPr>
            <p:cNvPr id="13" name="Parallelogram 12"/>
            <p:cNvSpPr/>
            <p:nvPr/>
          </p:nvSpPr>
          <p:spPr>
            <a:xfrm>
              <a:off x="2468382" y="998293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Parallelogram 13"/>
            <p:cNvSpPr/>
            <p:nvPr/>
          </p:nvSpPr>
          <p:spPr>
            <a:xfrm>
              <a:off x="2621833" y="1014942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Parallelogram 14"/>
            <p:cNvSpPr/>
            <p:nvPr/>
          </p:nvSpPr>
          <p:spPr>
            <a:xfrm>
              <a:off x="2785095" y="1001940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6" name="Parallelogram 15"/>
            <p:cNvSpPr/>
            <p:nvPr/>
          </p:nvSpPr>
          <p:spPr>
            <a:xfrm>
              <a:off x="2938546" y="1018589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8" name="Parallelogram 17"/>
            <p:cNvSpPr/>
            <p:nvPr/>
          </p:nvSpPr>
          <p:spPr>
            <a:xfrm>
              <a:off x="1986205" y="992586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9" name="Parallelogram 18"/>
            <p:cNvSpPr/>
            <p:nvPr/>
          </p:nvSpPr>
          <p:spPr>
            <a:xfrm>
              <a:off x="2149467" y="979584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0" name="Parallelogram 19"/>
            <p:cNvSpPr/>
            <p:nvPr/>
          </p:nvSpPr>
          <p:spPr>
            <a:xfrm>
              <a:off x="2302918" y="996233"/>
              <a:ext cx="2993057" cy="4628582"/>
            </a:xfrm>
            <a:prstGeom prst="parallelogram">
              <a:avLst>
                <a:gd name="adj" fmla="val 96071"/>
              </a:avLst>
            </a:prstGeom>
            <a:solidFill>
              <a:srgbClr val="7587F7">
                <a:alpha val="68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V="1">
              <a:off x="2959048" y="2566895"/>
              <a:ext cx="2202397" cy="27020"/>
            </a:xfrm>
            <a:prstGeom prst="straightConnector1">
              <a:avLst/>
            </a:prstGeom>
            <a:ln w="57150" cap="flat" cmpd="sng" algn="ctr">
              <a:solidFill>
                <a:srgbClr val="0000FF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065151" y="2094046"/>
              <a:ext cx="201176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>
                  <a:solidFill>
                    <a:srgbClr val="0000FF"/>
                  </a:solidFill>
                  <a:latin typeface="Calibri"/>
                </a:rPr>
                <a:t>a month of </a:t>
              </a:r>
            </a:p>
            <a:p>
              <a:pPr algn="ctr"/>
              <a:r>
                <a:rPr lang="en-US" sz="2800">
                  <a:solidFill>
                    <a:srgbClr val="0000FF"/>
                  </a:solidFill>
                  <a:latin typeface="Calibri"/>
                </a:rPr>
                <a:t>1K/d cooling</a:t>
              </a:r>
            </a:p>
          </p:txBody>
        </p:sp>
      </p:grpSp>
      <p:grpSp>
        <p:nvGrpSpPr>
          <p:cNvPr id="3" name="Group 12"/>
          <p:cNvGrpSpPr/>
          <p:nvPr/>
        </p:nvGrpSpPr>
        <p:grpSpPr>
          <a:xfrm>
            <a:off x="2179053" y="895681"/>
            <a:ext cx="4002540" cy="4673150"/>
            <a:chOff x="1871133" y="801647"/>
            <a:chExt cx="3869268" cy="4927600"/>
          </a:xfrm>
        </p:grpSpPr>
        <p:sp>
          <p:nvSpPr>
            <p:cNvPr id="9" name="Freeform 8"/>
            <p:cNvSpPr/>
            <p:nvPr/>
          </p:nvSpPr>
          <p:spPr>
            <a:xfrm>
              <a:off x="1871133" y="1181234"/>
              <a:ext cx="2683934" cy="4454878"/>
            </a:xfrm>
            <a:custGeom>
              <a:avLst/>
              <a:gdLst>
                <a:gd name="connsiteX0" fmla="*/ 0 w 2683934"/>
                <a:gd name="connsiteY0" fmla="*/ 4454878 h 4454878"/>
                <a:gd name="connsiteX1" fmla="*/ 118534 w 2683934"/>
                <a:gd name="connsiteY1" fmla="*/ 4226278 h 4454878"/>
                <a:gd name="connsiteX2" fmla="*/ 474134 w 2683934"/>
                <a:gd name="connsiteY2" fmla="*/ 4090811 h 4454878"/>
                <a:gd name="connsiteX3" fmla="*/ 584200 w 2683934"/>
                <a:gd name="connsiteY3" fmla="*/ 4031545 h 4454878"/>
                <a:gd name="connsiteX4" fmla="*/ 635000 w 2683934"/>
                <a:gd name="connsiteY4" fmla="*/ 3887611 h 4454878"/>
                <a:gd name="connsiteX5" fmla="*/ 778934 w 2683934"/>
                <a:gd name="connsiteY5" fmla="*/ 3743678 h 4454878"/>
                <a:gd name="connsiteX6" fmla="*/ 804334 w 2683934"/>
                <a:gd name="connsiteY6" fmla="*/ 3557411 h 4454878"/>
                <a:gd name="connsiteX7" fmla="*/ 939800 w 2683934"/>
                <a:gd name="connsiteY7" fmla="*/ 3481211 h 4454878"/>
                <a:gd name="connsiteX8" fmla="*/ 999067 w 2683934"/>
                <a:gd name="connsiteY8" fmla="*/ 3320345 h 4454878"/>
                <a:gd name="connsiteX9" fmla="*/ 1058334 w 2683934"/>
                <a:gd name="connsiteY9" fmla="*/ 3294945 h 4454878"/>
                <a:gd name="connsiteX10" fmla="*/ 1193800 w 2683934"/>
                <a:gd name="connsiteY10" fmla="*/ 3117145 h 4454878"/>
                <a:gd name="connsiteX11" fmla="*/ 1303867 w 2683934"/>
                <a:gd name="connsiteY11" fmla="*/ 3040945 h 4454878"/>
                <a:gd name="connsiteX12" fmla="*/ 1397000 w 2683934"/>
                <a:gd name="connsiteY12" fmla="*/ 2820811 h 4454878"/>
                <a:gd name="connsiteX13" fmla="*/ 1566334 w 2683934"/>
                <a:gd name="connsiteY13" fmla="*/ 2736145 h 4454878"/>
                <a:gd name="connsiteX14" fmla="*/ 1642534 w 2683934"/>
                <a:gd name="connsiteY14" fmla="*/ 2321278 h 4454878"/>
                <a:gd name="connsiteX15" fmla="*/ 1761067 w 2683934"/>
                <a:gd name="connsiteY15" fmla="*/ 2270478 h 4454878"/>
                <a:gd name="connsiteX16" fmla="*/ 1769534 w 2683934"/>
                <a:gd name="connsiteY16" fmla="*/ 2270478 h 4454878"/>
                <a:gd name="connsiteX17" fmla="*/ 1837267 w 2683934"/>
                <a:gd name="connsiteY17" fmla="*/ 1906411 h 4454878"/>
                <a:gd name="connsiteX18" fmla="*/ 1921934 w 2683934"/>
                <a:gd name="connsiteY18" fmla="*/ 1804811 h 4454878"/>
                <a:gd name="connsiteX19" fmla="*/ 2032000 w 2683934"/>
                <a:gd name="connsiteY19" fmla="*/ 1457678 h 4454878"/>
                <a:gd name="connsiteX20" fmla="*/ 2167467 w 2683934"/>
                <a:gd name="connsiteY20" fmla="*/ 1262945 h 4454878"/>
                <a:gd name="connsiteX21" fmla="*/ 2277534 w 2683934"/>
                <a:gd name="connsiteY21" fmla="*/ 898878 h 4454878"/>
                <a:gd name="connsiteX22" fmla="*/ 2362200 w 2683934"/>
                <a:gd name="connsiteY22" fmla="*/ 560211 h 4454878"/>
                <a:gd name="connsiteX23" fmla="*/ 2590800 w 2683934"/>
                <a:gd name="connsiteY23" fmla="*/ 213078 h 4454878"/>
                <a:gd name="connsiteX24" fmla="*/ 2641600 w 2683934"/>
                <a:gd name="connsiteY24" fmla="*/ 35278 h 4454878"/>
                <a:gd name="connsiteX25" fmla="*/ 2683934 w 2683934"/>
                <a:gd name="connsiteY25" fmla="*/ 1411 h 445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83934" h="4454878">
                  <a:moveTo>
                    <a:pt x="0" y="4454878"/>
                  </a:moveTo>
                  <a:cubicBezTo>
                    <a:pt x="19756" y="4370917"/>
                    <a:pt x="39512" y="4286956"/>
                    <a:pt x="118534" y="4226278"/>
                  </a:cubicBezTo>
                  <a:cubicBezTo>
                    <a:pt x="197556" y="4165600"/>
                    <a:pt x="396523" y="4123266"/>
                    <a:pt x="474134" y="4090811"/>
                  </a:cubicBezTo>
                  <a:cubicBezTo>
                    <a:pt x="551745" y="4058356"/>
                    <a:pt x="557389" y="4065412"/>
                    <a:pt x="584200" y="4031545"/>
                  </a:cubicBezTo>
                  <a:cubicBezTo>
                    <a:pt x="611011" y="3997678"/>
                    <a:pt x="602544" y="3935589"/>
                    <a:pt x="635000" y="3887611"/>
                  </a:cubicBezTo>
                  <a:cubicBezTo>
                    <a:pt x="667456" y="3839633"/>
                    <a:pt x="750712" y="3798711"/>
                    <a:pt x="778934" y="3743678"/>
                  </a:cubicBezTo>
                  <a:cubicBezTo>
                    <a:pt x="807156" y="3688645"/>
                    <a:pt x="777523" y="3601156"/>
                    <a:pt x="804334" y="3557411"/>
                  </a:cubicBezTo>
                  <a:cubicBezTo>
                    <a:pt x="831145" y="3513667"/>
                    <a:pt x="907345" y="3520722"/>
                    <a:pt x="939800" y="3481211"/>
                  </a:cubicBezTo>
                  <a:cubicBezTo>
                    <a:pt x="972255" y="3441700"/>
                    <a:pt x="979311" y="3351389"/>
                    <a:pt x="999067" y="3320345"/>
                  </a:cubicBezTo>
                  <a:cubicBezTo>
                    <a:pt x="1018823" y="3289301"/>
                    <a:pt x="1025879" y="3328812"/>
                    <a:pt x="1058334" y="3294945"/>
                  </a:cubicBezTo>
                  <a:cubicBezTo>
                    <a:pt x="1090789" y="3261078"/>
                    <a:pt x="1152878" y="3159478"/>
                    <a:pt x="1193800" y="3117145"/>
                  </a:cubicBezTo>
                  <a:cubicBezTo>
                    <a:pt x="1234722" y="3074812"/>
                    <a:pt x="1270000" y="3090334"/>
                    <a:pt x="1303867" y="3040945"/>
                  </a:cubicBezTo>
                  <a:cubicBezTo>
                    <a:pt x="1337734" y="2991556"/>
                    <a:pt x="1353256" y="2871611"/>
                    <a:pt x="1397000" y="2820811"/>
                  </a:cubicBezTo>
                  <a:cubicBezTo>
                    <a:pt x="1440744" y="2770011"/>
                    <a:pt x="1525412" y="2819400"/>
                    <a:pt x="1566334" y="2736145"/>
                  </a:cubicBezTo>
                  <a:cubicBezTo>
                    <a:pt x="1607256" y="2652890"/>
                    <a:pt x="1610079" y="2398889"/>
                    <a:pt x="1642534" y="2321278"/>
                  </a:cubicBezTo>
                  <a:cubicBezTo>
                    <a:pt x="1674989" y="2243667"/>
                    <a:pt x="1739900" y="2278945"/>
                    <a:pt x="1761067" y="2270478"/>
                  </a:cubicBezTo>
                  <a:cubicBezTo>
                    <a:pt x="1782234" y="2262011"/>
                    <a:pt x="1756834" y="2331156"/>
                    <a:pt x="1769534" y="2270478"/>
                  </a:cubicBezTo>
                  <a:cubicBezTo>
                    <a:pt x="1782234" y="2209800"/>
                    <a:pt x="1811867" y="1984022"/>
                    <a:pt x="1837267" y="1906411"/>
                  </a:cubicBezTo>
                  <a:cubicBezTo>
                    <a:pt x="1862667" y="1828800"/>
                    <a:pt x="1889479" y="1879600"/>
                    <a:pt x="1921934" y="1804811"/>
                  </a:cubicBezTo>
                  <a:cubicBezTo>
                    <a:pt x="1954389" y="1730022"/>
                    <a:pt x="1991078" y="1547989"/>
                    <a:pt x="2032000" y="1457678"/>
                  </a:cubicBezTo>
                  <a:cubicBezTo>
                    <a:pt x="2072922" y="1367367"/>
                    <a:pt x="2126545" y="1356078"/>
                    <a:pt x="2167467" y="1262945"/>
                  </a:cubicBezTo>
                  <a:cubicBezTo>
                    <a:pt x="2208389" y="1169812"/>
                    <a:pt x="2245079" y="1016000"/>
                    <a:pt x="2277534" y="898878"/>
                  </a:cubicBezTo>
                  <a:cubicBezTo>
                    <a:pt x="2309989" y="781756"/>
                    <a:pt x="2309989" y="674511"/>
                    <a:pt x="2362200" y="560211"/>
                  </a:cubicBezTo>
                  <a:cubicBezTo>
                    <a:pt x="2414411" y="445911"/>
                    <a:pt x="2544233" y="300567"/>
                    <a:pt x="2590800" y="213078"/>
                  </a:cubicBezTo>
                  <a:cubicBezTo>
                    <a:pt x="2637367" y="125589"/>
                    <a:pt x="2626078" y="70556"/>
                    <a:pt x="2641600" y="35278"/>
                  </a:cubicBezTo>
                  <a:cubicBezTo>
                    <a:pt x="2657122" y="0"/>
                    <a:pt x="2683934" y="1411"/>
                    <a:pt x="2683934" y="1411"/>
                  </a:cubicBez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  <a:latin typeface="Calibri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12013" y="1704703"/>
              <a:ext cx="1337733" cy="973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>
                  <a:solidFill>
                    <a:srgbClr val="FF0000"/>
                  </a:solidFill>
                  <a:latin typeface="Calibri"/>
                </a:rPr>
                <a:t>s for a Minnesota</a:t>
              </a:r>
            </a:p>
            <a:p>
              <a:pPr algn="r"/>
              <a:r>
                <a:rPr lang="en-US">
                  <a:solidFill>
                    <a:srgbClr val="FF0000"/>
                  </a:solidFill>
                  <a:latin typeface="Calibri"/>
                </a:rPr>
                <a:t>winter day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672305" y="3441744"/>
              <a:ext cx="1337733" cy="973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h for a </a:t>
              </a:r>
            </a:p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Minnesota</a:t>
              </a:r>
            </a:p>
            <a:p>
              <a:r>
                <a:rPr lang="en-US">
                  <a:solidFill>
                    <a:srgbClr val="0000FF"/>
                  </a:solidFill>
                  <a:latin typeface="Calibri"/>
                </a:rPr>
                <a:t>winter day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1938868" y="801647"/>
              <a:ext cx="3801533" cy="4927600"/>
            </a:xfrm>
            <a:custGeom>
              <a:avLst/>
              <a:gdLst>
                <a:gd name="connsiteX0" fmla="*/ 0 w 3801533"/>
                <a:gd name="connsiteY0" fmla="*/ 4927600 h 4927600"/>
                <a:gd name="connsiteX1" fmla="*/ 169333 w 3801533"/>
                <a:gd name="connsiteY1" fmla="*/ 4614334 h 4927600"/>
                <a:gd name="connsiteX2" fmla="*/ 567266 w 3801533"/>
                <a:gd name="connsiteY2" fmla="*/ 4504267 h 4927600"/>
                <a:gd name="connsiteX3" fmla="*/ 745066 w 3801533"/>
                <a:gd name="connsiteY3" fmla="*/ 4445000 h 4927600"/>
                <a:gd name="connsiteX4" fmla="*/ 795866 w 3801533"/>
                <a:gd name="connsiteY4" fmla="*/ 4284134 h 4927600"/>
                <a:gd name="connsiteX5" fmla="*/ 999066 w 3801533"/>
                <a:gd name="connsiteY5" fmla="*/ 4123267 h 4927600"/>
                <a:gd name="connsiteX6" fmla="*/ 1024466 w 3801533"/>
                <a:gd name="connsiteY6" fmla="*/ 3920067 h 4927600"/>
                <a:gd name="connsiteX7" fmla="*/ 1151466 w 3801533"/>
                <a:gd name="connsiteY7" fmla="*/ 3843867 h 4927600"/>
                <a:gd name="connsiteX8" fmla="*/ 1159933 w 3801533"/>
                <a:gd name="connsiteY8" fmla="*/ 3708400 h 4927600"/>
                <a:gd name="connsiteX9" fmla="*/ 1312333 w 3801533"/>
                <a:gd name="connsiteY9" fmla="*/ 3657600 h 4927600"/>
                <a:gd name="connsiteX10" fmla="*/ 1397000 w 3801533"/>
                <a:gd name="connsiteY10" fmla="*/ 3454400 h 4927600"/>
                <a:gd name="connsiteX11" fmla="*/ 1540933 w 3801533"/>
                <a:gd name="connsiteY11" fmla="*/ 3420534 h 4927600"/>
                <a:gd name="connsiteX12" fmla="*/ 1617133 w 3801533"/>
                <a:gd name="connsiteY12" fmla="*/ 3208867 h 4927600"/>
                <a:gd name="connsiteX13" fmla="*/ 1735666 w 3801533"/>
                <a:gd name="connsiteY13" fmla="*/ 3081867 h 4927600"/>
                <a:gd name="connsiteX14" fmla="*/ 1735666 w 3801533"/>
                <a:gd name="connsiteY14" fmla="*/ 3073400 h 4927600"/>
                <a:gd name="connsiteX15" fmla="*/ 1761066 w 3801533"/>
                <a:gd name="connsiteY15" fmla="*/ 2743200 h 4927600"/>
                <a:gd name="connsiteX16" fmla="*/ 1888066 w 3801533"/>
                <a:gd name="connsiteY16" fmla="*/ 2667000 h 4927600"/>
                <a:gd name="connsiteX17" fmla="*/ 1820333 w 3801533"/>
                <a:gd name="connsiteY17" fmla="*/ 2497667 h 4927600"/>
                <a:gd name="connsiteX18" fmla="*/ 1905000 w 3801533"/>
                <a:gd name="connsiteY18" fmla="*/ 2243667 h 4927600"/>
                <a:gd name="connsiteX19" fmla="*/ 1981200 w 3801533"/>
                <a:gd name="connsiteY19" fmla="*/ 2091267 h 4927600"/>
                <a:gd name="connsiteX20" fmla="*/ 2040466 w 3801533"/>
                <a:gd name="connsiteY20" fmla="*/ 1837267 h 4927600"/>
                <a:gd name="connsiteX21" fmla="*/ 2142066 w 3801533"/>
                <a:gd name="connsiteY21" fmla="*/ 1752600 h 4927600"/>
                <a:gd name="connsiteX22" fmla="*/ 2218266 w 3801533"/>
                <a:gd name="connsiteY22" fmla="*/ 1447800 h 4927600"/>
                <a:gd name="connsiteX23" fmla="*/ 2260600 w 3801533"/>
                <a:gd name="connsiteY23" fmla="*/ 1219200 h 4927600"/>
                <a:gd name="connsiteX24" fmla="*/ 2277533 w 3801533"/>
                <a:gd name="connsiteY24" fmla="*/ 1007534 h 4927600"/>
                <a:gd name="connsiteX25" fmla="*/ 2472266 w 3801533"/>
                <a:gd name="connsiteY25" fmla="*/ 685800 h 4927600"/>
                <a:gd name="connsiteX26" fmla="*/ 2556933 w 3801533"/>
                <a:gd name="connsiteY26" fmla="*/ 575734 h 4927600"/>
                <a:gd name="connsiteX27" fmla="*/ 2565400 w 3801533"/>
                <a:gd name="connsiteY27" fmla="*/ 414867 h 4927600"/>
                <a:gd name="connsiteX28" fmla="*/ 2768600 w 3801533"/>
                <a:gd name="connsiteY28" fmla="*/ 321734 h 4927600"/>
                <a:gd name="connsiteX29" fmla="*/ 3048000 w 3801533"/>
                <a:gd name="connsiteY29" fmla="*/ 220134 h 4927600"/>
                <a:gd name="connsiteX30" fmla="*/ 3183466 w 3801533"/>
                <a:gd name="connsiteY30" fmla="*/ 177800 h 4927600"/>
                <a:gd name="connsiteX31" fmla="*/ 3479800 w 3801533"/>
                <a:gd name="connsiteY31" fmla="*/ 84667 h 4927600"/>
                <a:gd name="connsiteX32" fmla="*/ 3801533 w 3801533"/>
                <a:gd name="connsiteY32" fmla="*/ 0 h 492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801533" h="4927600">
                  <a:moveTo>
                    <a:pt x="0" y="4927600"/>
                  </a:moveTo>
                  <a:lnTo>
                    <a:pt x="169333" y="4614334"/>
                  </a:lnTo>
                  <a:lnTo>
                    <a:pt x="567266" y="4504267"/>
                  </a:lnTo>
                  <a:lnTo>
                    <a:pt x="745066" y="4445000"/>
                  </a:lnTo>
                  <a:lnTo>
                    <a:pt x="795866" y="4284134"/>
                  </a:lnTo>
                  <a:lnTo>
                    <a:pt x="999066" y="4123267"/>
                  </a:lnTo>
                  <a:lnTo>
                    <a:pt x="1024466" y="3920067"/>
                  </a:lnTo>
                  <a:lnTo>
                    <a:pt x="1151466" y="3843867"/>
                  </a:lnTo>
                  <a:lnTo>
                    <a:pt x="1159933" y="3708400"/>
                  </a:lnTo>
                  <a:lnTo>
                    <a:pt x="1312333" y="3657600"/>
                  </a:lnTo>
                  <a:cubicBezTo>
                    <a:pt x="1389524" y="3451757"/>
                    <a:pt x="1316194" y="3454400"/>
                    <a:pt x="1397000" y="3454400"/>
                  </a:cubicBezTo>
                  <a:lnTo>
                    <a:pt x="1540933" y="3420534"/>
                  </a:lnTo>
                  <a:lnTo>
                    <a:pt x="1617133" y="3208867"/>
                  </a:lnTo>
                  <a:cubicBezTo>
                    <a:pt x="1689657" y="3141922"/>
                    <a:pt x="1719294" y="3147359"/>
                    <a:pt x="1735666" y="3081867"/>
                  </a:cubicBezTo>
                  <a:cubicBezTo>
                    <a:pt x="1736350" y="3079129"/>
                    <a:pt x="1735666" y="3076222"/>
                    <a:pt x="1735666" y="3073400"/>
                  </a:cubicBezTo>
                  <a:lnTo>
                    <a:pt x="1761066" y="2743200"/>
                  </a:lnTo>
                  <a:lnTo>
                    <a:pt x="1888066" y="2667000"/>
                  </a:lnTo>
                  <a:lnTo>
                    <a:pt x="1820333" y="2497667"/>
                  </a:lnTo>
                  <a:lnTo>
                    <a:pt x="1905000" y="2243667"/>
                  </a:lnTo>
                  <a:lnTo>
                    <a:pt x="1981200" y="2091267"/>
                  </a:lnTo>
                  <a:lnTo>
                    <a:pt x="2040466" y="1837267"/>
                  </a:lnTo>
                  <a:cubicBezTo>
                    <a:pt x="2135688" y="1750702"/>
                    <a:pt x="2091644" y="1752600"/>
                    <a:pt x="2142066" y="1752600"/>
                  </a:cubicBezTo>
                  <a:lnTo>
                    <a:pt x="2218266" y="1447800"/>
                  </a:lnTo>
                  <a:lnTo>
                    <a:pt x="2260600" y="1219200"/>
                  </a:lnTo>
                  <a:lnTo>
                    <a:pt x="2277533" y="1007534"/>
                  </a:lnTo>
                  <a:lnTo>
                    <a:pt x="2472266" y="685800"/>
                  </a:lnTo>
                  <a:lnTo>
                    <a:pt x="2556933" y="575734"/>
                  </a:lnTo>
                  <a:lnTo>
                    <a:pt x="2565400" y="414867"/>
                  </a:lnTo>
                  <a:lnTo>
                    <a:pt x="2768600" y="321734"/>
                  </a:lnTo>
                  <a:cubicBezTo>
                    <a:pt x="3050677" y="227708"/>
                    <a:pt x="3048000" y="326771"/>
                    <a:pt x="3048000" y="220134"/>
                  </a:cubicBezTo>
                  <a:lnTo>
                    <a:pt x="3183466" y="177800"/>
                  </a:lnTo>
                  <a:lnTo>
                    <a:pt x="3479800" y="84667"/>
                  </a:lnTo>
                  <a:lnTo>
                    <a:pt x="3801533" y="0"/>
                  </a:lnTo>
                </a:path>
              </a:pathLst>
            </a:cu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008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83327" y="1109462"/>
            <a:ext cx="324604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>
              <a:solidFill>
                <a:prstClr val="black"/>
              </a:solidFill>
              <a:latin typeface="Calibri"/>
            </a:endParaRPr>
          </a:p>
          <a:p>
            <a:r>
              <a:rPr lang="en-US" sz="3600">
                <a:solidFill>
                  <a:prstClr val="black"/>
                </a:solidFill>
                <a:latin typeface="Calibri"/>
              </a:rPr>
              <a:t>Convection </a:t>
            </a:r>
          </a:p>
          <a:p>
            <a:r>
              <a:rPr lang="en-US" sz="3600">
                <a:solidFill>
                  <a:prstClr val="black"/>
                </a:solidFill>
                <a:latin typeface="Calibri"/>
              </a:rPr>
              <a:t>links </a:t>
            </a:r>
          </a:p>
          <a:p>
            <a:r>
              <a:rPr lang="en-US" sz="3600">
                <a:solidFill>
                  <a:prstClr val="black"/>
                </a:solidFill>
                <a:latin typeface="Calibri"/>
              </a:rPr>
              <a:t>sfc energy input to column cooling</a:t>
            </a:r>
          </a:p>
          <a:p>
            <a:endParaRPr lang="en-US" sz="3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185926" y="4431272"/>
            <a:ext cx="1646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6600"/>
                </a:solidFill>
                <a:latin typeface="Calibri"/>
              </a:rPr>
              <a:t>sfc. flux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46479" y="463131"/>
            <a:ext cx="1921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179AD0"/>
                </a:solidFill>
                <a:latin typeface="Calibri"/>
              </a:rPr>
              <a:t>radiation</a:t>
            </a:r>
          </a:p>
        </p:txBody>
      </p:sp>
    </p:spTree>
    <p:extLst>
      <p:ext uri="{BB962C8B-B14F-4D97-AF65-F5344CB8AC3E}">
        <p14:creationId xmlns:p14="http://schemas.microsoft.com/office/powerpoint/2010/main" val="2419555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0D98-09E2-D682-873D-846622568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0"/>
            <a:ext cx="10515600" cy="1325563"/>
          </a:xfrm>
        </p:spPr>
        <p:txBody>
          <a:bodyPr/>
          <a:lstStyle/>
          <a:p>
            <a:pPr algn="ctr"/>
            <a:r>
              <a:rPr lang="en-US"/>
              <a:t>Below the LCL, buoyancy is just s or s</a:t>
            </a:r>
            <a:r>
              <a:rPr lang="en-US" baseline="-25000"/>
              <a:t>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EE1BF-8CA4-9548-F206-39ACE174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4463"/>
            <a:ext cx="10515600" cy="4762500"/>
          </a:xfrm>
        </p:spPr>
        <p:txBody>
          <a:bodyPr/>
          <a:lstStyle/>
          <a:p>
            <a:pPr marL="457200" lvl="1" indent="0">
              <a:buNone/>
            </a:pPr>
            <a:endParaRPr lang="en-US"/>
          </a:p>
          <a:p>
            <a:pPr marL="971550" lvl="1" indent="-514350">
              <a:buFont typeface="+mj-lt"/>
              <a:buAutoNum type="arabicPeriod"/>
            </a:pPr>
            <a:r>
              <a:rPr lang="en-US" sz="3200"/>
              <a:t>Surface heating increases s and s</a:t>
            </a:r>
            <a:r>
              <a:rPr lang="en-US" sz="3200" baseline="-25000"/>
              <a:t>v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/>
              <a:t>buoyant parcel rises, mixes with ambient air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>
                <a:sym typeface="Wingdings" pitchFamily="2" charset="2"/>
              </a:rPr>
              <a:t> </a:t>
            </a:r>
            <a:r>
              <a:rPr lang="en-US" sz="3200"/>
              <a:t>mixed layer at new, warmer s</a:t>
            </a:r>
            <a:r>
              <a:rPr lang="en-US" sz="3200" baseline="-25000"/>
              <a:t>v</a:t>
            </a:r>
            <a:r>
              <a:rPr lang="en-US" sz="3200"/>
              <a:t> (q is well mixed too)</a:t>
            </a:r>
          </a:p>
          <a:p>
            <a:pPr lvl="1"/>
            <a:r>
              <a:rPr lang="en-US" sz="3200"/>
              <a:t>(as radiation cools the clear air by about 1-2 K/d)</a:t>
            </a:r>
          </a:p>
          <a:p>
            <a:pPr lvl="1"/>
            <a:r>
              <a:rPr lang="en-US" sz="3200"/>
              <a:t>equilibrium over warm tropical oceans shown here</a:t>
            </a:r>
          </a:p>
          <a:p>
            <a:pPr marL="971550" lvl="1" indent="-514350">
              <a:buFont typeface="+mj-lt"/>
              <a:buAutoNum type="arabicPeriod"/>
            </a:pPr>
            <a:endParaRPr lang="en-US" sz="3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A7BCC7-E80F-2897-D59E-48B9CEF75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72" y="4735515"/>
            <a:ext cx="11906656" cy="1828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5738839-1A76-891E-391D-14A18A183C21}"/>
              </a:ext>
            </a:extLst>
          </p:cNvPr>
          <p:cNvSpPr/>
          <p:nvPr/>
        </p:nvSpPr>
        <p:spPr>
          <a:xfrm>
            <a:off x="3943350" y="5414963"/>
            <a:ext cx="7729538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B2E301-16D1-0F8F-1E2B-D5E785841ED2}"/>
              </a:ext>
            </a:extLst>
          </p:cNvPr>
          <p:cNvSpPr txBox="1"/>
          <p:nvPr/>
        </p:nvSpPr>
        <p:spPr>
          <a:xfrm rot="16200000">
            <a:off x="-650084" y="4550849"/>
            <a:ext cx="1811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pressure (hPa) </a:t>
            </a:r>
            <a:r>
              <a:rPr lang="en-US">
                <a:sym typeface="Wingdings" pitchFamily="2" charset="2"/>
              </a:rPr>
              <a:t>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39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rot="16200000" flipV="1">
            <a:off x="5745885" y="3249942"/>
            <a:ext cx="4729285" cy="12718"/>
          </a:xfrm>
          <a:prstGeom prst="straightConnector1">
            <a:avLst/>
          </a:prstGeom>
          <a:ln w="762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144360" y="1540137"/>
            <a:ext cx="171880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660066"/>
                </a:solidFill>
                <a:latin typeface="Calibri"/>
              </a:rPr>
              <a:t>Undilute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parcel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conserves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h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50D890-D2D0-BBB8-8356-85D083CB1249}"/>
              </a:ext>
            </a:extLst>
          </p:cNvPr>
          <p:cNvSpPr/>
          <p:nvPr/>
        </p:nvSpPr>
        <p:spPr>
          <a:xfrm>
            <a:off x="2780634" y="574843"/>
            <a:ext cx="1968922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E2B0C7-625E-50A4-1863-77CBA24356EC}"/>
              </a:ext>
            </a:extLst>
          </p:cNvPr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7DC8A80-338E-2CF8-0E4D-FCB5251DE872}"/>
              </a:ext>
            </a:extLst>
          </p:cNvPr>
          <p:cNvSpPr txBox="1">
            <a:spLocks/>
          </p:cNvSpPr>
          <p:nvPr/>
        </p:nvSpPr>
        <p:spPr>
          <a:xfrm>
            <a:off x="681037" y="215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Above the LCL, buoyancy </a:t>
            </a:r>
            <a:r>
              <a:rPr lang="en-US">
                <a:latin typeface="Symbol" pitchFamily="2" charset="2"/>
              </a:rPr>
              <a:t>~</a:t>
            </a:r>
            <a:r>
              <a:rPr lang="en-US"/>
              <a:t> </a:t>
            </a:r>
            <a:r>
              <a:rPr lang="en-US">
                <a:solidFill>
                  <a:srgbClr val="FF0000"/>
                </a:solidFill>
              </a:rPr>
              <a:t>h</a:t>
            </a:r>
            <a:r>
              <a:rPr lang="en-US" baseline="-25000">
                <a:solidFill>
                  <a:srgbClr val="FF0000"/>
                </a:solidFill>
              </a:rPr>
              <a:t>parcel</a:t>
            </a:r>
            <a:r>
              <a:rPr lang="en-US">
                <a:solidFill>
                  <a:srgbClr val="FF0000"/>
                </a:solidFill>
              </a:rPr>
              <a:t> – h</a:t>
            </a:r>
            <a:r>
              <a:rPr lang="en-US" baseline="-25000">
                <a:solidFill>
                  <a:srgbClr val="FF0000"/>
                </a:solidFill>
              </a:rPr>
              <a:t>sat-env</a:t>
            </a:r>
          </a:p>
        </p:txBody>
      </p:sp>
    </p:spTree>
    <p:extLst>
      <p:ext uri="{BB962C8B-B14F-4D97-AF65-F5344CB8AC3E}">
        <p14:creationId xmlns:p14="http://schemas.microsoft.com/office/powerpoint/2010/main" val="4070181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rot="16200000" flipV="1">
            <a:off x="5745885" y="3249942"/>
            <a:ext cx="4729285" cy="12718"/>
          </a:xfrm>
          <a:prstGeom prst="straightConnector1">
            <a:avLst/>
          </a:prstGeom>
          <a:ln w="762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7E50D890-D2D0-BBB8-8356-85D083CB1249}"/>
              </a:ext>
            </a:extLst>
          </p:cNvPr>
          <p:cNvSpPr/>
          <p:nvPr/>
        </p:nvSpPr>
        <p:spPr>
          <a:xfrm>
            <a:off x="2780634" y="574843"/>
            <a:ext cx="1968922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E2B0C7-625E-50A4-1863-77CBA24356EC}"/>
              </a:ext>
            </a:extLst>
          </p:cNvPr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7DC8A80-338E-2CF8-0E4D-FCB5251DE872}"/>
              </a:ext>
            </a:extLst>
          </p:cNvPr>
          <p:cNvSpPr txBox="1">
            <a:spLocks/>
          </p:cNvSpPr>
          <p:nvPr/>
        </p:nvSpPr>
        <p:spPr>
          <a:xfrm>
            <a:off x="681037" y="215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Above the LCL, buoyancy </a:t>
            </a:r>
            <a:r>
              <a:rPr lang="en-US">
                <a:latin typeface="Symbol" pitchFamily="2" charset="2"/>
              </a:rPr>
              <a:t>~</a:t>
            </a:r>
            <a:r>
              <a:rPr lang="en-US"/>
              <a:t> </a:t>
            </a:r>
            <a:r>
              <a:rPr lang="en-US">
                <a:solidFill>
                  <a:srgbClr val="FF0000"/>
                </a:solidFill>
              </a:rPr>
              <a:t>h</a:t>
            </a:r>
            <a:r>
              <a:rPr lang="en-US" baseline="-25000">
                <a:solidFill>
                  <a:srgbClr val="FF0000"/>
                </a:solidFill>
              </a:rPr>
              <a:t>parcel</a:t>
            </a:r>
            <a:r>
              <a:rPr lang="en-US">
                <a:solidFill>
                  <a:srgbClr val="FF0000"/>
                </a:solidFill>
              </a:rPr>
              <a:t> – h</a:t>
            </a:r>
            <a:r>
              <a:rPr lang="en-US" baseline="-25000">
                <a:solidFill>
                  <a:srgbClr val="FF0000"/>
                </a:solidFill>
              </a:rPr>
              <a:t>sat-env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828741-1CD7-637D-889C-9939544CE334}"/>
              </a:ext>
            </a:extLst>
          </p:cNvPr>
          <p:cNvSpPr txBox="1"/>
          <p:nvPr/>
        </p:nvSpPr>
        <p:spPr>
          <a:xfrm>
            <a:off x="8315158" y="3383776"/>
            <a:ext cx="3404522" cy="954107"/>
          </a:xfrm>
          <a:prstGeom prst="rect">
            <a:avLst/>
          </a:prstGeom>
          <a:noFill/>
          <a:ln>
            <a:solidFill>
              <a:srgbClr val="94EBF7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parcel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= </a:t>
            </a:r>
          </a:p>
          <a:p>
            <a:r>
              <a:rPr lang="en-US" sz="2800">
                <a:solidFill>
                  <a:srgbClr val="0000FF"/>
                </a:solidFill>
                <a:latin typeface="Calibri"/>
              </a:rPr>
              <a:t> C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 b="1" baseline="-25000">
                <a:solidFill>
                  <a:srgbClr val="FF0000"/>
                </a:solidFill>
                <a:latin typeface="Calibri"/>
              </a:rPr>
              <a:t>par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+ gz + 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 b="1" baseline="-25000">
                <a:solidFill>
                  <a:srgbClr val="FF0000"/>
                </a:solidFill>
                <a:latin typeface="Calibri"/>
              </a:rPr>
              <a:t>par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)</a:t>
            </a:r>
            <a:endParaRPr lang="en-US" sz="2800" b="1">
              <a:ln>
                <a:solidFill>
                  <a:srgbClr val="0000FF"/>
                </a:solidFill>
              </a:ln>
              <a:solidFill>
                <a:srgbClr val="94EBF7"/>
              </a:solidFill>
              <a:latin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DDB294-ECB8-A0C0-49C9-6D1EBBD0DF4B}"/>
              </a:ext>
            </a:extLst>
          </p:cNvPr>
          <p:cNvSpPr txBox="1"/>
          <p:nvPr/>
        </p:nvSpPr>
        <p:spPr>
          <a:xfrm>
            <a:off x="8229430" y="2191796"/>
            <a:ext cx="3604898" cy="9541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sat,env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= </a:t>
            </a:r>
          </a:p>
          <a:p>
            <a:r>
              <a:rPr lang="en-US" sz="2800">
                <a:solidFill>
                  <a:srgbClr val="0000FF"/>
                </a:solidFill>
                <a:latin typeface="Calibri"/>
              </a:rPr>
              <a:t>  C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 b="1" baseline="-25000">
                <a:solidFill>
                  <a:srgbClr val="FF0000"/>
                </a:solidFill>
                <a:latin typeface="Calibri"/>
              </a:rPr>
              <a:t>env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+ gz + 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 b="1" baseline="-25000">
                <a:solidFill>
                  <a:srgbClr val="FF0000"/>
                </a:solidFill>
                <a:latin typeface="Calibri"/>
              </a:rPr>
              <a:t>env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1E7D51-0205-A0B2-65CA-B0C5104BD1CF}"/>
              </a:ext>
            </a:extLst>
          </p:cNvPr>
          <p:cNvCxnSpPr>
            <a:cxnSpLocks/>
          </p:cNvCxnSpPr>
          <p:nvPr/>
        </p:nvCxnSpPr>
        <p:spPr>
          <a:xfrm flipH="1">
            <a:off x="7745370" y="2541757"/>
            <a:ext cx="569788" cy="1285853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E95345B-DE86-5273-4506-3B76634BB25A}"/>
              </a:ext>
            </a:extLst>
          </p:cNvPr>
          <p:cNvCxnSpPr>
            <a:cxnSpLocks/>
          </p:cNvCxnSpPr>
          <p:nvPr/>
        </p:nvCxnSpPr>
        <p:spPr>
          <a:xfrm flipH="1">
            <a:off x="8104168" y="3656422"/>
            <a:ext cx="369813" cy="55676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D80A9E4-9596-A3DD-6FE9-B3E57747AD98}"/>
              </a:ext>
            </a:extLst>
          </p:cNvPr>
          <p:cNvSpPr txBox="1"/>
          <p:nvPr/>
        </p:nvSpPr>
        <p:spPr>
          <a:xfrm>
            <a:off x="8452407" y="4366459"/>
            <a:ext cx="3130024" cy="1938992"/>
          </a:xfrm>
          <a:prstGeom prst="rect">
            <a:avLst/>
          </a:prstGeom>
          <a:noFill/>
          <a:ln>
            <a:solidFill>
              <a:srgbClr val="94EBF7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4000" b="1" baseline="-25000">
                <a:solidFill>
                  <a:srgbClr val="FF0000"/>
                </a:solidFill>
                <a:latin typeface="Calibri"/>
              </a:rPr>
              <a:t>par </a:t>
            </a:r>
            <a:r>
              <a:rPr lang="en-US" sz="4000" b="1">
                <a:solidFill>
                  <a:srgbClr val="FF0000"/>
                </a:solidFill>
                <a:latin typeface="Calibri"/>
              </a:rPr>
              <a:t>&gt; T</a:t>
            </a:r>
            <a:r>
              <a:rPr lang="en-US" sz="4000" b="1" baseline="-25000">
                <a:solidFill>
                  <a:srgbClr val="FF0000"/>
                </a:solidFill>
                <a:latin typeface="Calibri"/>
              </a:rPr>
              <a:t>env</a:t>
            </a:r>
          </a:p>
          <a:p>
            <a:pPr algn="ctr"/>
            <a:r>
              <a:rPr lang="en-US" sz="4000" b="1">
                <a:ln>
                  <a:solidFill>
                    <a:srgbClr val="0000FF"/>
                  </a:solidFill>
                </a:ln>
                <a:solidFill>
                  <a:srgbClr val="FF0000"/>
                </a:solidFill>
                <a:latin typeface="Calibri"/>
              </a:rPr>
              <a:t>since q</a:t>
            </a:r>
            <a:r>
              <a:rPr lang="en-US" sz="4000" b="1" baseline="-25000">
                <a:ln>
                  <a:solidFill>
                    <a:srgbClr val="0000FF"/>
                  </a:solidFill>
                </a:ln>
                <a:solidFill>
                  <a:srgbClr val="FF0000"/>
                </a:solidFill>
                <a:latin typeface="Calibri"/>
              </a:rPr>
              <a:t>sat</a:t>
            </a:r>
          </a:p>
          <a:p>
            <a:pPr algn="ctr"/>
            <a:r>
              <a:rPr lang="en-US" sz="4000" b="1">
                <a:ln>
                  <a:solidFill>
                    <a:srgbClr val="0000FF"/>
                  </a:solidFill>
                </a:ln>
                <a:solidFill>
                  <a:srgbClr val="FF0000"/>
                </a:solidFill>
                <a:latin typeface="Calibri"/>
              </a:rPr>
              <a:t>increases w/T</a:t>
            </a:r>
            <a:endParaRPr lang="en-US" sz="4000" b="1">
              <a:ln>
                <a:solidFill>
                  <a:srgbClr val="0000FF"/>
                </a:solidFill>
              </a:ln>
              <a:solidFill>
                <a:srgbClr val="94EBF7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955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44431" y="1563268"/>
            <a:ext cx="327135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478B00"/>
                </a:solidFill>
                <a:latin typeface="Calibri"/>
              </a:rPr>
              <a:t>Mixing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draws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parcel </a:t>
            </a:r>
          </a:p>
          <a:p>
            <a:r>
              <a:rPr lang="en-US" sz="2800">
                <a:solidFill>
                  <a:srgbClr val="660066"/>
                </a:solidFill>
                <a:latin typeface="Calibri"/>
              </a:rPr>
              <a:t>toward env. </a:t>
            </a:r>
          </a:p>
          <a:p>
            <a:r>
              <a:rPr lang="en-US" sz="2800" b="1">
                <a:solidFill>
                  <a:srgbClr val="0000FF"/>
                </a:solidFill>
                <a:latin typeface="Calibri"/>
              </a:rPr>
              <a:t>h curve</a:t>
            </a:r>
          </a:p>
          <a:p>
            <a:endParaRPr lang="en-US" sz="2800">
              <a:solidFill>
                <a:srgbClr val="7030A0"/>
              </a:solidFill>
              <a:latin typeface="Calibri"/>
            </a:endParaRPr>
          </a:p>
          <a:p>
            <a:r>
              <a:rPr lang="en-US" sz="2800">
                <a:solidFill>
                  <a:srgbClr val="7030A0"/>
                </a:solidFill>
                <a:latin typeface="Calibri"/>
              </a:rPr>
              <a:t>(proportionally to </a:t>
            </a:r>
            <a:r>
              <a:rPr lang="en-US" sz="2800" b="1">
                <a:solidFill>
                  <a:schemeClr val="accent6"/>
                </a:solidFill>
                <a:latin typeface="Calibri"/>
              </a:rPr>
              <a:t>this distance</a:t>
            </a:r>
            <a:r>
              <a:rPr lang="en-US" sz="2800">
                <a:solidFill>
                  <a:srgbClr val="7030A0"/>
                </a:solidFill>
                <a:latin typeface="Calibri"/>
              </a:rPr>
              <a:t>, for a given mixing or exchange rate)</a:t>
            </a:r>
          </a:p>
        </p:txBody>
      </p:sp>
      <p:sp>
        <p:nvSpPr>
          <p:cNvPr id="6" name="Freeform 5"/>
          <p:cNvSpPr/>
          <p:nvPr/>
        </p:nvSpPr>
        <p:spPr>
          <a:xfrm>
            <a:off x="7595229" y="1215899"/>
            <a:ext cx="508939" cy="4390741"/>
          </a:xfrm>
          <a:custGeom>
            <a:avLst/>
            <a:gdLst>
              <a:gd name="connsiteX0" fmla="*/ 508939 w 508939"/>
              <a:gd name="connsiteY0" fmla="*/ 4390741 h 4390741"/>
              <a:gd name="connsiteX1" fmla="*/ 427869 w 508939"/>
              <a:gd name="connsiteY1" fmla="*/ 3863852 h 4390741"/>
              <a:gd name="connsiteX2" fmla="*/ 211683 w 508939"/>
              <a:gd name="connsiteY2" fmla="*/ 3120803 h 4390741"/>
              <a:gd name="connsiteX3" fmla="*/ 184660 w 508939"/>
              <a:gd name="connsiteY3" fmla="*/ 2756034 h 4390741"/>
              <a:gd name="connsiteX4" fmla="*/ 90078 w 508939"/>
              <a:gd name="connsiteY4" fmla="*/ 2134575 h 4390741"/>
              <a:gd name="connsiteX5" fmla="*/ 9008 w 508939"/>
              <a:gd name="connsiteY5" fmla="*/ 1459077 h 4390741"/>
              <a:gd name="connsiteX6" fmla="*/ 36032 w 508939"/>
              <a:gd name="connsiteY6" fmla="*/ 540398 h 4390741"/>
              <a:gd name="connsiteX7" fmla="*/ 63055 w 508939"/>
              <a:gd name="connsiteY7" fmla="*/ 0 h 4390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8939" h="4390741">
                <a:moveTo>
                  <a:pt x="508939" y="4390741"/>
                </a:moveTo>
                <a:cubicBezTo>
                  <a:pt x="493175" y="4233124"/>
                  <a:pt x="477412" y="4075508"/>
                  <a:pt x="427869" y="3863852"/>
                </a:cubicBezTo>
                <a:cubicBezTo>
                  <a:pt x="378326" y="3652196"/>
                  <a:pt x="252218" y="3305439"/>
                  <a:pt x="211683" y="3120803"/>
                </a:cubicBezTo>
                <a:cubicBezTo>
                  <a:pt x="171148" y="2936167"/>
                  <a:pt x="204927" y="2920405"/>
                  <a:pt x="184660" y="2756034"/>
                </a:cubicBezTo>
                <a:cubicBezTo>
                  <a:pt x="164393" y="2591663"/>
                  <a:pt x="119353" y="2350735"/>
                  <a:pt x="90078" y="2134575"/>
                </a:cubicBezTo>
                <a:cubicBezTo>
                  <a:pt x="60803" y="1918416"/>
                  <a:pt x="18016" y="1724773"/>
                  <a:pt x="9008" y="1459077"/>
                </a:cubicBezTo>
                <a:cubicBezTo>
                  <a:pt x="0" y="1193381"/>
                  <a:pt x="27024" y="783578"/>
                  <a:pt x="36032" y="540398"/>
                </a:cubicBezTo>
                <a:cubicBezTo>
                  <a:pt x="45040" y="297219"/>
                  <a:pt x="54047" y="148609"/>
                  <a:pt x="63055" y="0"/>
                </a:cubicBezTo>
              </a:path>
            </a:pathLst>
          </a:custGeom>
          <a:ln w="762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55608" y="4944650"/>
            <a:ext cx="526954" cy="1588"/>
          </a:xfrm>
          <a:prstGeom prst="straightConnector1">
            <a:avLst/>
          </a:prstGeom>
          <a:ln w="57150" cap="flat" cmpd="sng" algn="ctr">
            <a:solidFill>
              <a:srgbClr val="478B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7108079" y="4340491"/>
            <a:ext cx="662070" cy="13510"/>
          </a:xfrm>
          <a:prstGeom prst="straightConnector1">
            <a:avLst/>
          </a:prstGeom>
          <a:ln w="57150" cap="flat" cmpd="sng" algn="ctr">
            <a:solidFill>
              <a:srgbClr val="478B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017270" y="2682555"/>
            <a:ext cx="662070" cy="13510"/>
          </a:xfrm>
          <a:prstGeom prst="straightConnector1">
            <a:avLst/>
          </a:prstGeom>
          <a:ln w="57150" cap="flat" cmpd="sng" algn="ctr">
            <a:solidFill>
              <a:srgbClr val="478B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BD59FB5-485C-55D0-D44E-A377FE53F461}"/>
              </a:ext>
            </a:extLst>
          </p:cNvPr>
          <p:cNvSpPr/>
          <p:nvPr/>
        </p:nvSpPr>
        <p:spPr>
          <a:xfrm>
            <a:off x="2780634" y="574843"/>
            <a:ext cx="1968922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9D8D3-D835-E9C5-F656-C670C54E2897}"/>
              </a:ext>
            </a:extLst>
          </p:cNvPr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0297B47-A9F8-B3D7-E005-74F4786F17B8}"/>
              </a:ext>
            </a:extLst>
          </p:cNvPr>
          <p:cNvCxnSpPr/>
          <p:nvPr/>
        </p:nvCxnSpPr>
        <p:spPr>
          <a:xfrm>
            <a:off x="2511607" y="1244946"/>
            <a:ext cx="7841592" cy="1283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03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372356"/>
            <a:ext cx="11248063" cy="994172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One way to look at a (tropical) sounding: </a:t>
            </a:r>
            <a:r>
              <a:rPr lang="en-US" sz="2800" i="1" dirty="0"/>
              <a:t>a sample</a:t>
            </a:r>
            <a:r>
              <a:rPr lang="en-US" sz="2800" dirty="0"/>
              <a:t> of a “sky” with </a:t>
            </a:r>
            <a:br>
              <a:rPr lang="en-US" sz="2800" dirty="0"/>
            </a:br>
            <a:r>
              <a:rPr lang="en-US" sz="2800" dirty="0"/>
              <a:t>a statistical population of convective moisture transports from below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8DAA598-CC21-F388-A328-6563CC19F66F}"/>
              </a:ext>
            </a:extLst>
          </p:cNvPr>
          <p:cNvGrpSpPr/>
          <p:nvPr/>
        </p:nvGrpSpPr>
        <p:grpSpPr>
          <a:xfrm>
            <a:off x="142876" y="1743076"/>
            <a:ext cx="12049124" cy="5114924"/>
            <a:chOff x="1524001" y="2291729"/>
            <a:chExt cx="8978936" cy="351046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1" y="2291729"/>
              <a:ext cx="4655570" cy="3510468"/>
            </a:xfrm>
            <a:prstGeom prst="rect">
              <a:avLst/>
            </a:prstGeom>
          </p:spPr>
        </p:pic>
        <p:cxnSp>
          <p:nvCxnSpPr>
            <p:cNvPr id="25" name="Straight Connector 24"/>
            <p:cNvCxnSpPr/>
            <p:nvPr/>
          </p:nvCxnSpPr>
          <p:spPr>
            <a:xfrm flipV="1">
              <a:off x="4546377" y="4622526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578180" y="3694250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4823321" y="4376838"/>
              <a:ext cx="1428728" cy="3168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hsat inversion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142199" y="4906954"/>
              <a:ext cx="79220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HIGH RH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893309" y="4041376"/>
              <a:ext cx="106471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MEDIUM RH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158366" y="3251174"/>
              <a:ext cx="707886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DRY RH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FEDA1FB-1024-D129-21AD-E241D8BB72C5}"/>
                </a:ext>
              </a:extLst>
            </p:cNvPr>
            <p:cNvGrpSpPr/>
            <p:nvPr/>
          </p:nvGrpSpPr>
          <p:grpSpPr>
            <a:xfrm>
              <a:off x="6462161" y="2447367"/>
              <a:ext cx="3949722" cy="3022720"/>
              <a:chOff x="6462161" y="2447367"/>
              <a:chExt cx="3949722" cy="302272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6511296" y="2447367"/>
                <a:ext cx="3869842" cy="30227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6831284" y="468253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7185573" y="4652527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4" name="Freeform 13"/>
              <p:cNvSpPr/>
              <p:nvPr/>
            </p:nvSpPr>
            <p:spPr>
              <a:xfrm flipH="1">
                <a:off x="7433063" y="467682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5" name="Freeform 14"/>
              <p:cNvSpPr/>
              <p:nvPr/>
            </p:nvSpPr>
            <p:spPr>
              <a:xfrm flipH="1">
                <a:off x="7713052" y="4646818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7980542" y="4676821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8334831" y="4646818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8" name="Freeform 17"/>
              <p:cNvSpPr/>
              <p:nvPr/>
            </p:nvSpPr>
            <p:spPr>
              <a:xfrm flipH="1">
                <a:off x="8582321" y="4671112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9" name="Freeform 18"/>
              <p:cNvSpPr/>
              <p:nvPr/>
            </p:nvSpPr>
            <p:spPr>
              <a:xfrm flipH="1">
                <a:off x="8862310" y="4641109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0" name="Freeform 19"/>
              <p:cNvSpPr/>
              <p:nvPr/>
            </p:nvSpPr>
            <p:spPr>
              <a:xfrm>
                <a:off x="9107300" y="463361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9461589" y="4603606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2" name="Freeform 21"/>
              <p:cNvSpPr/>
              <p:nvPr/>
            </p:nvSpPr>
            <p:spPr>
              <a:xfrm flipH="1">
                <a:off x="9709079" y="462790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3" name="Freeform 22"/>
              <p:cNvSpPr/>
              <p:nvPr/>
            </p:nvSpPr>
            <p:spPr>
              <a:xfrm flipH="1">
                <a:off x="9989068" y="4597897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9" name="Freeform 28"/>
              <p:cNvSpPr/>
              <p:nvPr/>
            </p:nvSpPr>
            <p:spPr>
              <a:xfrm flipH="1">
                <a:off x="6593793" y="4669320"/>
                <a:ext cx="22429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0" name="Freeform 29"/>
              <p:cNvSpPr/>
              <p:nvPr/>
            </p:nvSpPr>
            <p:spPr>
              <a:xfrm>
                <a:off x="6755169" y="3720668"/>
                <a:ext cx="38928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1" name="Freeform 30"/>
              <p:cNvSpPr/>
              <p:nvPr/>
            </p:nvSpPr>
            <p:spPr>
              <a:xfrm>
                <a:off x="7870163" y="3714959"/>
                <a:ext cx="38928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3" name="Freeform 32"/>
              <p:cNvSpPr/>
              <p:nvPr/>
            </p:nvSpPr>
            <p:spPr>
              <a:xfrm flipH="1">
                <a:off x="9712415" y="3666039"/>
                <a:ext cx="33470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6538651" y="3402251"/>
                <a:ext cx="3793026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>
                    <a:solidFill>
                      <a:srgbClr val="FFFF00"/>
                    </a:solidFill>
                  </a:rPr>
                  <a:t>random gravity waves of ~ 10mb vertical displacement magnitude</a:t>
                </a:r>
              </a:p>
            </p:txBody>
          </p:sp>
          <p:sp>
            <p:nvSpPr>
              <p:cNvPr id="37" name="Freeform 36"/>
              <p:cNvSpPr/>
              <p:nvPr/>
            </p:nvSpPr>
            <p:spPr>
              <a:xfrm flipH="1">
                <a:off x="6478464" y="3646133"/>
                <a:ext cx="3926567" cy="95933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6462161" y="4578045"/>
                <a:ext cx="3915458" cy="68721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0" name="Freeform 39"/>
              <p:cNvSpPr/>
              <p:nvPr/>
            </p:nvSpPr>
            <p:spPr>
              <a:xfrm flipH="1">
                <a:off x="6524238" y="4073627"/>
                <a:ext cx="3887645" cy="106985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8580032" y="4856798"/>
                <a:ext cx="79220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HIGH RH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8385964" y="4100858"/>
                <a:ext cx="106471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MEDIUM RH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8548231" y="3091382"/>
                <a:ext cx="707886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DRY RH</a:t>
                </a: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6553844" y="3707803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7750863" y="3719318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9427566" y="3703424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85F0F93-E9F0-EF5A-9F9E-CEED4ACB491C}"/>
              </a:ext>
            </a:extLst>
          </p:cNvPr>
          <p:cNvSpPr txBox="1"/>
          <p:nvPr/>
        </p:nvSpPr>
        <p:spPr>
          <a:xfrm>
            <a:off x="4393634" y="3461831"/>
            <a:ext cx="1917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hsat inversion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0D98-09E2-D682-873D-846622568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0"/>
            <a:ext cx="10515600" cy="1325563"/>
          </a:xfrm>
        </p:spPr>
        <p:txBody>
          <a:bodyPr/>
          <a:lstStyle/>
          <a:p>
            <a:pPr algn="ctr"/>
            <a:r>
              <a:rPr lang="en-US"/>
              <a:t>Convection: why air bothers to move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EE1BF-8CA4-9548-F206-39ACE174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4463"/>
            <a:ext cx="10515600" cy="4762500"/>
          </a:xfrm>
        </p:spPr>
        <p:txBody>
          <a:bodyPr/>
          <a:lstStyle/>
          <a:p>
            <a:r>
              <a:rPr lang="en-US"/>
              <a:t>Thermal energy makes air less dense </a:t>
            </a:r>
          </a:p>
          <a:p>
            <a:r>
              <a:rPr lang="en-US"/>
              <a:t>Sun heats surface, which puts energy (latent &amp; sensible) in near-sfc air</a:t>
            </a:r>
          </a:p>
          <a:p>
            <a:r>
              <a:rPr lang="en-US"/>
              <a:t>Meanwhile, upper air cools by infrared radiation </a:t>
            </a:r>
          </a:p>
          <a:p>
            <a:r>
              <a:rPr lang="en-US"/>
              <a:t>This destabilization makes the atmosphere convect (</a:t>
            </a:r>
            <a:r>
              <a:rPr lang="en-US">
                <a:solidFill>
                  <a:srgbClr val="FF0000"/>
                </a:solidFill>
              </a:rPr>
              <a:t>dry</a:t>
            </a:r>
            <a:r>
              <a:rPr lang="en-US"/>
              <a:t> and </a:t>
            </a:r>
            <a:r>
              <a:rPr lang="en-US">
                <a:solidFill>
                  <a:srgbClr val="0070C0"/>
                </a:solidFill>
              </a:rPr>
              <a:t>cloudy</a:t>
            </a:r>
            <a:r>
              <a:rPr lang="en-US"/>
              <a:t>)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497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372356"/>
            <a:ext cx="11248063" cy="994172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One way to look at a (tropical) sounding: </a:t>
            </a:r>
            <a:r>
              <a:rPr lang="en-US" sz="2800" i="1" dirty="0"/>
              <a:t>a sample</a:t>
            </a:r>
            <a:r>
              <a:rPr lang="en-US" sz="2800" dirty="0"/>
              <a:t> of a “sky” with </a:t>
            </a:r>
            <a:br>
              <a:rPr lang="en-US" sz="2800" dirty="0"/>
            </a:br>
            <a:r>
              <a:rPr lang="en-US" sz="2800" dirty="0"/>
              <a:t>a statistical population of convective moisture transports from below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8DAA598-CC21-F388-A328-6563CC19F66F}"/>
              </a:ext>
            </a:extLst>
          </p:cNvPr>
          <p:cNvGrpSpPr/>
          <p:nvPr/>
        </p:nvGrpSpPr>
        <p:grpSpPr>
          <a:xfrm>
            <a:off x="142876" y="1743076"/>
            <a:ext cx="12049124" cy="5114924"/>
            <a:chOff x="1524001" y="2291729"/>
            <a:chExt cx="8978936" cy="351046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1" y="2291729"/>
              <a:ext cx="4655570" cy="3510468"/>
            </a:xfrm>
            <a:prstGeom prst="rect">
              <a:avLst/>
            </a:prstGeom>
          </p:spPr>
        </p:pic>
        <p:cxnSp>
          <p:nvCxnSpPr>
            <p:cNvPr id="25" name="Straight Connector 24"/>
            <p:cNvCxnSpPr/>
            <p:nvPr/>
          </p:nvCxnSpPr>
          <p:spPr>
            <a:xfrm flipV="1">
              <a:off x="4546377" y="4622526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578180" y="3694250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5142199" y="4906954"/>
              <a:ext cx="79220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HIGH RH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893309" y="4041376"/>
              <a:ext cx="106471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MEDIUM RH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158366" y="3251174"/>
              <a:ext cx="707886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DRY RH</a:t>
              </a:r>
            </a:p>
          </p:txBody>
        </p:sp>
        <p:sp>
          <p:nvSpPr>
            <p:cNvPr id="52" name="Freeform 51"/>
            <p:cNvSpPr/>
            <p:nvPr/>
          </p:nvSpPr>
          <p:spPr>
            <a:xfrm>
              <a:off x="4566576" y="3022575"/>
              <a:ext cx="178169" cy="719491"/>
            </a:xfrm>
            <a:custGeom>
              <a:avLst/>
              <a:gdLst>
                <a:gd name="connsiteX0" fmla="*/ 0 w 237558"/>
                <a:gd name="connsiteY0" fmla="*/ 959321 h 959321"/>
                <a:gd name="connsiteX1" fmla="*/ 237558 w 237558"/>
                <a:gd name="connsiteY1" fmla="*/ 941048 h 959321"/>
                <a:gd name="connsiteX2" fmla="*/ 228421 w 237558"/>
                <a:gd name="connsiteY2" fmla="*/ 0 h 95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7558" h="959321">
                  <a:moveTo>
                    <a:pt x="0" y="959321"/>
                  </a:moveTo>
                  <a:lnTo>
                    <a:pt x="237558" y="941048"/>
                  </a:lnTo>
                  <a:cubicBezTo>
                    <a:pt x="234512" y="627365"/>
                    <a:pt x="228421" y="0"/>
                    <a:pt x="228421" y="0"/>
                  </a:cubicBezTo>
                </a:path>
              </a:pathLst>
            </a:custGeom>
            <a:ln>
              <a:solidFill>
                <a:srgbClr val="008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440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741685" y="2873595"/>
              <a:ext cx="1853175" cy="6970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8000"/>
                  </a:solidFill>
                </a:rPr>
                <a:t>parcel energy if </a:t>
              </a:r>
            </a:p>
            <a:p>
              <a:r>
                <a:rPr lang="en-US" sz="2000" dirty="0">
                  <a:solidFill>
                    <a:srgbClr val="008000"/>
                  </a:solidFill>
                </a:rPr>
                <a:t>latent heat of freezing</a:t>
              </a:r>
            </a:p>
            <a:p>
              <a:r>
                <a:rPr lang="en-US" sz="2000" dirty="0">
                  <a:solidFill>
                    <a:srgbClr val="008000"/>
                  </a:solidFill>
                </a:rPr>
                <a:t> kicks in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FEDA1FB-1024-D129-21AD-E241D8BB72C5}"/>
                </a:ext>
              </a:extLst>
            </p:cNvPr>
            <p:cNvGrpSpPr/>
            <p:nvPr/>
          </p:nvGrpSpPr>
          <p:grpSpPr>
            <a:xfrm>
              <a:off x="6462161" y="2447367"/>
              <a:ext cx="3949722" cy="3022720"/>
              <a:chOff x="6462161" y="2447367"/>
              <a:chExt cx="3949722" cy="302272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6511296" y="2447367"/>
                <a:ext cx="3869842" cy="30227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6831284" y="468253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7185573" y="4652527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4" name="Freeform 13"/>
              <p:cNvSpPr/>
              <p:nvPr/>
            </p:nvSpPr>
            <p:spPr>
              <a:xfrm flipH="1">
                <a:off x="7433063" y="467682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5" name="Freeform 14"/>
              <p:cNvSpPr/>
              <p:nvPr/>
            </p:nvSpPr>
            <p:spPr>
              <a:xfrm flipH="1">
                <a:off x="7713052" y="4646818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7980542" y="4676821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8334831" y="4646818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8" name="Freeform 17"/>
              <p:cNvSpPr/>
              <p:nvPr/>
            </p:nvSpPr>
            <p:spPr>
              <a:xfrm flipH="1">
                <a:off x="8582321" y="4671112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9" name="Freeform 18"/>
              <p:cNvSpPr/>
              <p:nvPr/>
            </p:nvSpPr>
            <p:spPr>
              <a:xfrm flipH="1">
                <a:off x="8862310" y="4641109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0" name="Freeform 19"/>
              <p:cNvSpPr/>
              <p:nvPr/>
            </p:nvSpPr>
            <p:spPr>
              <a:xfrm>
                <a:off x="9107300" y="463361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9461589" y="4603606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2" name="Freeform 21"/>
              <p:cNvSpPr/>
              <p:nvPr/>
            </p:nvSpPr>
            <p:spPr>
              <a:xfrm flipH="1">
                <a:off x="9709079" y="462790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3" name="Freeform 22"/>
              <p:cNvSpPr/>
              <p:nvPr/>
            </p:nvSpPr>
            <p:spPr>
              <a:xfrm flipH="1">
                <a:off x="9989068" y="4597897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9" name="Freeform 28"/>
              <p:cNvSpPr/>
              <p:nvPr/>
            </p:nvSpPr>
            <p:spPr>
              <a:xfrm flipH="1">
                <a:off x="6593793" y="4669320"/>
                <a:ext cx="22429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0" name="Freeform 29"/>
              <p:cNvSpPr/>
              <p:nvPr/>
            </p:nvSpPr>
            <p:spPr>
              <a:xfrm>
                <a:off x="6755169" y="3720668"/>
                <a:ext cx="38928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1" name="Freeform 30"/>
              <p:cNvSpPr/>
              <p:nvPr/>
            </p:nvSpPr>
            <p:spPr>
              <a:xfrm>
                <a:off x="7870163" y="2713378"/>
                <a:ext cx="389289" cy="2566529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3" name="Freeform 32"/>
              <p:cNvSpPr/>
              <p:nvPr/>
            </p:nvSpPr>
            <p:spPr>
              <a:xfrm flipH="1">
                <a:off x="9712412" y="2713378"/>
                <a:ext cx="334709" cy="2517607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6538651" y="3402251"/>
                <a:ext cx="3793026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>
                    <a:solidFill>
                      <a:srgbClr val="FFFF00"/>
                    </a:solidFill>
                  </a:rPr>
                  <a:t>random gravity waves of ~ 10mb vertical displacement magnitude</a:t>
                </a:r>
              </a:p>
            </p:txBody>
          </p:sp>
          <p:sp>
            <p:nvSpPr>
              <p:cNvPr id="37" name="Freeform 36"/>
              <p:cNvSpPr/>
              <p:nvPr/>
            </p:nvSpPr>
            <p:spPr>
              <a:xfrm flipH="1">
                <a:off x="6478464" y="3646133"/>
                <a:ext cx="3926567" cy="95933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6462161" y="4578045"/>
                <a:ext cx="3915458" cy="68721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0" name="Freeform 39"/>
              <p:cNvSpPr/>
              <p:nvPr/>
            </p:nvSpPr>
            <p:spPr>
              <a:xfrm flipH="1">
                <a:off x="6524238" y="4073627"/>
                <a:ext cx="3887645" cy="106985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8580032" y="4856798"/>
                <a:ext cx="79220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HIGH RH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8385964" y="4100858"/>
                <a:ext cx="106471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MEDIUM RH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8548231" y="3091382"/>
                <a:ext cx="707886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DRY RH</a:t>
                </a: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6553844" y="3707803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7750863" y="3719318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9427566" y="3703424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6904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372356"/>
            <a:ext cx="11248063" cy="994172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One way to look at a (tropical) sounding: </a:t>
            </a:r>
            <a:r>
              <a:rPr lang="en-US" sz="2800" i="1" dirty="0"/>
              <a:t>a sample</a:t>
            </a:r>
            <a:r>
              <a:rPr lang="en-US" sz="2800" dirty="0"/>
              <a:t> of a “sky” with </a:t>
            </a:r>
            <a:br>
              <a:rPr lang="en-US" sz="2800" dirty="0"/>
            </a:br>
            <a:r>
              <a:rPr lang="en-US" sz="2800" dirty="0"/>
              <a:t>a statistical population of convective moisture transports from below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8DAA598-CC21-F388-A328-6563CC19F66F}"/>
              </a:ext>
            </a:extLst>
          </p:cNvPr>
          <p:cNvGrpSpPr/>
          <p:nvPr/>
        </p:nvGrpSpPr>
        <p:grpSpPr>
          <a:xfrm>
            <a:off x="142876" y="1743076"/>
            <a:ext cx="12049124" cy="5114924"/>
            <a:chOff x="1524001" y="2291729"/>
            <a:chExt cx="8978936" cy="351046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1" y="2291729"/>
              <a:ext cx="4655570" cy="3510468"/>
            </a:xfrm>
            <a:prstGeom prst="rect">
              <a:avLst/>
            </a:prstGeom>
          </p:spPr>
        </p:pic>
        <p:cxnSp>
          <p:nvCxnSpPr>
            <p:cNvPr id="25" name="Straight Connector 24"/>
            <p:cNvCxnSpPr/>
            <p:nvPr/>
          </p:nvCxnSpPr>
          <p:spPr>
            <a:xfrm flipV="1">
              <a:off x="4546377" y="4622526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578180" y="3694250"/>
              <a:ext cx="5924757" cy="15001"/>
            </a:xfrm>
            <a:prstGeom prst="line">
              <a:avLst/>
            </a:prstGeom>
            <a:ln w="12700" cap="flat" cmpd="sng" algn="ctr">
              <a:solidFill>
                <a:srgbClr val="FF0000"/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5142199" y="4906954"/>
              <a:ext cx="79220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HIGH RH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893309" y="4041376"/>
              <a:ext cx="106471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MEDIUM RH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158366" y="3251174"/>
              <a:ext cx="707886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DRY RH</a:t>
              </a:r>
            </a:p>
          </p:txBody>
        </p:sp>
        <p:sp>
          <p:nvSpPr>
            <p:cNvPr id="52" name="Freeform 51"/>
            <p:cNvSpPr/>
            <p:nvPr/>
          </p:nvSpPr>
          <p:spPr>
            <a:xfrm>
              <a:off x="4566576" y="3022575"/>
              <a:ext cx="178169" cy="719491"/>
            </a:xfrm>
            <a:custGeom>
              <a:avLst/>
              <a:gdLst>
                <a:gd name="connsiteX0" fmla="*/ 0 w 237558"/>
                <a:gd name="connsiteY0" fmla="*/ 959321 h 959321"/>
                <a:gd name="connsiteX1" fmla="*/ 237558 w 237558"/>
                <a:gd name="connsiteY1" fmla="*/ 941048 h 959321"/>
                <a:gd name="connsiteX2" fmla="*/ 228421 w 237558"/>
                <a:gd name="connsiteY2" fmla="*/ 0 h 95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7558" h="959321">
                  <a:moveTo>
                    <a:pt x="0" y="959321"/>
                  </a:moveTo>
                  <a:lnTo>
                    <a:pt x="237558" y="941048"/>
                  </a:lnTo>
                  <a:cubicBezTo>
                    <a:pt x="234512" y="627365"/>
                    <a:pt x="228421" y="0"/>
                    <a:pt x="228421" y="0"/>
                  </a:cubicBezTo>
                </a:path>
              </a:pathLst>
            </a:custGeom>
            <a:ln>
              <a:solidFill>
                <a:srgbClr val="008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440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741685" y="2873595"/>
              <a:ext cx="1853175" cy="6970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8000"/>
                  </a:solidFill>
                </a:rPr>
                <a:t>parcel energy if </a:t>
              </a:r>
            </a:p>
            <a:p>
              <a:r>
                <a:rPr lang="en-US" sz="2000" dirty="0">
                  <a:solidFill>
                    <a:srgbClr val="008000"/>
                  </a:solidFill>
                </a:rPr>
                <a:t>latent heat of freezing</a:t>
              </a:r>
            </a:p>
            <a:p>
              <a:r>
                <a:rPr lang="en-US" sz="2000" dirty="0">
                  <a:solidFill>
                    <a:srgbClr val="008000"/>
                  </a:solidFill>
                </a:rPr>
                <a:t>can kick in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FEDA1FB-1024-D129-21AD-E241D8BB72C5}"/>
                </a:ext>
              </a:extLst>
            </p:cNvPr>
            <p:cNvGrpSpPr/>
            <p:nvPr/>
          </p:nvGrpSpPr>
          <p:grpSpPr>
            <a:xfrm>
              <a:off x="6462161" y="2447367"/>
              <a:ext cx="3949722" cy="3022720"/>
              <a:chOff x="6462161" y="2447367"/>
              <a:chExt cx="3949722" cy="302272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6511296" y="2447367"/>
                <a:ext cx="3869842" cy="30227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6831284" y="468253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7185573" y="4652527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4" name="Freeform 13"/>
              <p:cNvSpPr/>
              <p:nvPr/>
            </p:nvSpPr>
            <p:spPr>
              <a:xfrm flipH="1">
                <a:off x="7433063" y="467682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5" name="Freeform 14"/>
              <p:cNvSpPr/>
              <p:nvPr/>
            </p:nvSpPr>
            <p:spPr>
              <a:xfrm flipH="1">
                <a:off x="7713052" y="4646818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7980542" y="4676821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8334831" y="4646818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8" name="Freeform 17"/>
              <p:cNvSpPr/>
              <p:nvPr/>
            </p:nvSpPr>
            <p:spPr>
              <a:xfrm flipH="1">
                <a:off x="8582321" y="4671112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9" name="Freeform 18"/>
              <p:cNvSpPr/>
              <p:nvPr/>
            </p:nvSpPr>
            <p:spPr>
              <a:xfrm flipH="1">
                <a:off x="8862310" y="4641109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0" name="Freeform 19"/>
              <p:cNvSpPr/>
              <p:nvPr/>
            </p:nvSpPr>
            <p:spPr>
              <a:xfrm>
                <a:off x="9107300" y="4633610"/>
                <a:ext cx="262489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9461589" y="4603606"/>
                <a:ext cx="188188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2" name="Freeform 21"/>
              <p:cNvSpPr/>
              <p:nvPr/>
            </p:nvSpPr>
            <p:spPr>
              <a:xfrm flipH="1">
                <a:off x="9709079" y="4627901"/>
                <a:ext cx="22568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3" name="Freeform 22"/>
              <p:cNvSpPr/>
              <p:nvPr/>
            </p:nvSpPr>
            <p:spPr>
              <a:xfrm flipH="1">
                <a:off x="9989068" y="4597897"/>
                <a:ext cx="161803" cy="61808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9" name="Freeform 28"/>
              <p:cNvSpPr/>
              <p:nvPr/>
            </p:nvSpPr>
            <p:spPr>
              <a:xfrm flipH="1">
                <a:off x="6593793" y="4669320"/>
                <a:ext cx="224296" cy="601293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0" name="Freeform 29"/>
              <p:cNvSpPr/>
              <p:nvPr/>
            </p:nvSpPr>
            <p:spPr>
              <a:xfrm>
                <a:off x="6755169" y="3720668"/>
                <a:ext cx="389289" cy="1564946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1" name="Freeform 30"/>
              <p:cNvSpPr/>
              <p:nvPr/>
            </p:nvSpPr>
            <p:spPr>
              <a:xfrm>
                <a:off x="7870163" y="2713378"/>
                <a:ext cx="389289" cy="2566529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3" name="Freeform 32"/>
              <p:cNvSpPr/>
              <p:nvPr/>
            </p:nvSpPr>
            <p:spPr>
              <a:xfrm flipH="1">
                <a:off x="9712412" y="2713378"/>
                <a:ext cx="334709" cy="2517607"/>
              </a:xfrm>
              <a:custGeom>
                <a:avLst/>
                <a:gdLst>
                  <a:gd name="connsiteX0" fmla="*/ 53331 w 349985"/>
                  <a:gd name="connsiteY0" fmla="*/ 485035 h 496702"/>
                  <a:gd name="connsiteX1" fmla="*/ 283321 w 349985"/>
                  <a:gd name="connsiteY1" fmla="*/ 485035 h 496702"/>
                  <a:gd name="connsiteX2" fmla="*/ 343319 w 349985"/>
                  <a:gd name="connsiteY2" fmla="*/ 415030 h 496702"/>
                  <a:gd name="connsiteX3" fmla="*/ 243323 w 349985"/>
                  <a:gd name="connsiteY3" fmla="*/ 275020 h 496702"/>
                  <a:gd name="connsiteX4" fmla="*/ 333319 w 349985"/>
                  <a:gd name="connsiteY4" fmla="*/ 215016 h 496702"/>
                  <a:gd name="connsiteX5" fmla="*/ 233323 w 349985"/>
                  <a:gd name="connsiteY5" fmla="*/ 25002 h 496702"/>
                  <a:gd name="connsiteX6" fmla="*/ 33331 w 349985"/>
                  <a:gd name="connsiteY6" fmla="*/ 65005 h 496702"/>
                  <a:gd name="connsiteX7" fmla="*/ 103329 w 349985"/>
                  <a:gd name="connsiteY7" fmla="*/ 155011 h 496702"/>
                  <a:gd name="connsiteX8" fmla="*/ 3333 w 349985"/>
                  <a:gd name="connsiteY8" fmla="*/ 305022 h 496702"/>
                  <a:gd name="connsiteX9" fmla="*/ 83329 w 349985"/>
                  <a:gd name="connsiteY9" fmla="*/ 375027 h 496702"/>
                  <a:gd name="connsiteX10" fmla="*/ 123328 w 349985"/>
                  <a:gd name="connsiteY10" fmla="*/ 495036 h 496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9985" h="496702">
                    <a:moveTo>
                      <a:pt x="53331" y="485035"/>
                    </a:moveTo>
                    <a:cubicBezTo>
                      <a:pt x="144160" y="490868"/>
                      <a:pt x="234990" y="496702"/>
                      <a:pt x="283321" y="485035"/>
                    </a:cubicBezTo>
                    <a:cubicBezTo>
                      <a:pt x="331652" y="473368"/>
                      <a:pt x="349985" y="450032"/>
                      <a:pt x="343319" y="415030"/>
                    </a:cubicBezTo>
                    <a:cubicBezTo>
                      <a:pt x="336653" y="380028"/>
                      <a:pt x="244990" y="308356"/>
                      <a:pt x="243323" y="275020"/>
                    </a:cubicBezTo>
                    <a:cubicBezTo>
                      <a:pt x="241656" y="241684"/>
                      <a:pt x="334986" y="256686"/>
                      <a:pt x="333319" y="215016"/>
                    </a:cubicBezTo>
                    <a:cubicBezTo>
                      <a:pt x="331652" y="173346"/>
                      <a:pt x="283321" y="50004"/>
                      <a:pt x="233323" y="25002"/>
                    </a:cubicBezTo>
                    <a:cubicBezTo>
                      <a:pt x="183325" y="0"/>
                      <a:pt x="54997" y="43337"/>
                      <a:pt x="33331" y="65005"/>
                    </a:cubicBezTo>
                    <a:cubicBezTo>
                      <a:pt x="11665" y="86673"/>
                      <a:pt x="108329" y="115008"/>
                      <a:pt x="103329" y="155011"/>
                    </a:cubicBezTo>
                    <a:cubicBezTo>
                      <a:pt x="98329" y="195014"/>
                      <a:pt x="6666" y="268353"/>
                      <a:pt x="3333" y="305022"/>
                    </a:cubicBezTo>
                    <a:cubicBezTo>
                      <a:pt x="0" y="341691"/>
                      <a:pt x="63330" y="343358"/>
                      <a:pt x="83329" y="375027"/>
                    </a:cubicBezTo>
                    <a:cubicBezTo>
                      <a:pt x="103328" y="406696"/>
                      <a:pt x="123328" y="495036"/>
                      <a:pt x="123328" y="495036"/>
                    </a:cubicBezTo>
                  </a:path>
                </a:pathLst>
              </a:custGeom>
              <a:solidFill>
                <a:schemeClr val="bg1"/>
              </a:solidFill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6538651" y="3402251"/>
                <a:ext cx="3793026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>
                    <a:solidFill>
                      <a:srgbClr val="FFFF00"/>
                    </a:solidFill>
                  </a:rPr>
                  <a:t>random gravity waves of ~ 10mb vertical displacement magnitude</a:t>
                </a:r>
              </a:p>
            </p:txBody>
          </p:sp>
          <p:sp>
            <p:nvSpPr>
              <p:cNvPr id="37" name="Freeform 36"/>
              <p:cNvSpPr/>
              <p:nvPr/>
            </p:nvSpPr>
            <p:spPr>
              <a:xfrm flipH="1">
                <a:off x="6478464" y="3646133"/>
                <a:ext cx="3926567" cy="95933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6462161" y="4578045"/>
                <a:ext cx="3915458" cy="68721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0" name="Freeform 39"/>
              <p:cNvSpPr/>
              <p:nvPr/>
            </p:nvSpPr>
            <p:spPr>
              <a:xfrm flipH="1">
                <a:off x="6524238" y="4073627"/>
                <a:ext cx="3887645" cy="106985"/>
              </a:xfrm>
              <a:custGeom>
                <a:avLst/>
                <a:gdLst>
                  <a:gd name="connsiteX0" fmla="*/ 0 w 5219786"/>
                  <a:gd name="connsiteY0" fmla="*/ 176680 h 261686"/>
                  <a:gd name="connsiteX1" fmla="*/ 139994 w 5219786"/>
                  <a:gd name="connsiteY1" fmla="*/ 146678 h 261686"/>
                  <a:gd name="connsiteX2" fmla="*/ 299987 w 5219786"/>
                  <a:gd name="connsiteY2" fmla="*/ 246685 h 261686"/>
                  <a:gd name="connsiteX3" fmla="*/ 589976 w 5219786"/>
                  <a:gd name="connsiteY3" fmla="*/ 56671 h 261686"/>
                  <a:gd name="connsiteX4" fmla="*/ 789967 w 5219786"/>
                  <a:gd name="connsiteY4" fmla="*/ 186680 h 261686"/>
                  <a:gd name="connsiteX5" fmla="*/ 1169952 w 5219786"/>
                  <a:gd name="connsiteY5" fmla="*/ 156678 h 261686"/>
                  <a:gd name="connsiteX6" fmla="*/ 1319946 w 5219786"/>
                  <a:gd name="connsiteY6" fmla="*/ 256686 h 261686"/>
                  <a:gd name="connsiteX7" fmla="*/ 1539937 w 5219786"/>
                  <a:gd name="connsiteY7" fmla="*/ 126676 h 261686"/>
                  <a:gd name="connsiteX8" fmla="*/ 1789926 w 5219786"/>
                  <a:gd name="connsiteY8" fmla="*/ 256686 h 261686"/>
                  <a:gd name="connsiteX9" fmla="*/ 1959919 w 5219786"/>
                  <a:gd name="connsiteY9" fmla="*/ 96674 h 261686"/>
                  <a:gd name="connsiteX10" fmla="*/ 2199909 w 5219786"/>
                  <a:gd name="connsiteY10" fmla="*/ 56671 h 261686"/>
                  <a:gd name="connsiteX11" fmla="*/ 2389902 w 5219786"/>
                  <a:gd name="connsiteY11" fmla="*/ 216683 h 261686"/>
                  <a:gd name="connsiteX12" fmla="*/ 2629892 w 5219786"/>
                  <a:gd name="connsiteY12" fmla="*/ 146678 h 261686"/>
                  <a:gd name="connsiteX13" fmla="*/ 3029875 w 5219786"/>
                  <a:gd name="connsiteY13" fmla="*/ 226683 h 261686"/>
                  <a:gd name="connsiteX14" fmla="*/ 3259866 w 5219786"/>
                  <a:gd name="connsiteY14" fmla="*/ 96674 h 261686"/>
                  <a:gd name="connsiteX15" fmla="*/ 3499856 w 5219786"/>
                  <a:gd name="connsiteY15" fmla="*/ 226683 h 261686"/>
                  <a:gd name="connsiteX16" fmla="*/ 3819843 w 5219786"/>
                  <a:gd name="connsiteY16" fmla="*/ 136677 h 261686"/>
                  <a:gd name="connsiteX17" fmla="*/ 4229826 w 5219786"/>
                  <a:gd name="connsiteY17" fmla="*/ 166679 h 261686"/>
                  <a:gd name="connsiteX18" fmla="*/ 4529814 w 5219786"/>
                  <a:gd name="connsiteY18" fmla="*/ 116675 h 261686"/>
                  <a:gd name="connsiteX19" fmla="*/ 4649809 w 5219786"/>
                  <a:gd name="connsiteY19" fmla="*/ 16668 h 261686"/>
                  <a:gd name="connsiteX20" fmla="*/ 4869800 w 5219786"/>
                  <a:gd name="connsiteY20" fmla="*/ 216683 h 261686"/>
                  <a:gd name="connsiteX21" fmla="*/ 5169788 w 5219786"/>
                  <a:gd name="connsiteY21" fmla="*/ 116675 h 261686"/>
                  <a:gd name="connsiteX22" fmla="*/ 5169788 w 5219786"/>
                  <a:gd name="connsiteY22" fmla="*/ 106675 h 261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19786" h="261686">
                    <a:moveTo>
                      <a:pt x="0" y="176680"/>
                    </a:moveTo>
                    <a:cubicBezTo>
                      <a:pt x="44998" y="155845"/>
                      <a:pt x="89996" y="135011"/>
                      <a:pt x="139994" y="146678"/>
                    </a:cubicBezTo>
                    <a:cubicBezTo>
                      <a:pt x="189992" y="158345"/>
                      <a:pt x="224990" y="261686"/>
                      <a:pt x="299987" y="246685"/>
                    </a:cubicBezTo>
                    <a:cubicBezTo>
                      <a:pt x="374984" y="231684"/>
                      <a:pt x="508313" y="66672"/>
                      <a:pt x="589976" y="56671"/>
                    </a:cubicBezTo>
                    <a:cubicBezTo>
                      <a:pt x="671639" y="46670"/>
                      <a:pt x="693304" y="170012"/>
                      <a:pt x="789967" y="186680"/>
                    </a:cubicBezTo>
                    <a:cubicBezTo>
                      <a:pt x="886630" y="203348"/>
                      <a:pt x="1081622" y="145010"/>
                      <a:pt x="1169952" y="156678"/>
                    </a:cubicBezTo>
                    <a:cubicBezTo>
                      <a:pt x="1258282" y="168346"/>
                      <a:pt x="1258282" y="261686"/>
                      <a:pt x="1319946" y="256686"/>
                    </a:cubicBezTo>
                    <a:cubicBezTo>
                      <a:pt x="1381610" y="251686"/>
                      <a:pt x="1461607" y="126676"/>
                      <a:pt x="1539937" y="126676"/>
                    </a:cubicBezTo>
                    <a:cubicBezTo>
                      <a:pt x="1618267" y="126676"/>
                      <a:pt x="1719929" y="261686"/>
                      <a:pt x="1789926" y="256686"/>
                    </a:cubicBezTo>
                    <a:cubicBezTo>
                      <a:pt x="1859923" y="251686"/>
                      <a:pt x="1891589" y="130010"/>
                      <a:pt x="1959919" y="96674"/>
                    </a:cubicBezTo>
                    <a:cubicBezTo>
                      <a:pt x="2028250" y="63338"/>
                      <a:pt x="2128245" y="36670"/>
                      <a:pt x="2199909" y="56671"/>
                    </a:cubicBezTo>
                    <a:cubicBezTo>
                      <a:pt x="2271573" y="76672"/>
                      <a:pt x="2318238" y="201682"/>
                      <a:pt x="2389902" y="216683"/>
                    </a:cubicBezTo>
                    <a:cubicBezTo>
                      <a:pt x="2461566" y="231684"/>
                      <a:pt x="2523230" y="145011"/>
                      <a:pt x="2629892" y="146678"/>
                    </a:cubicBezTo>
                    <a:cubicBezTo>
                      <a:pt x="2736554" y="148345"/>
                      <a:pt x="2924879" y="235017"/>
                      <a:pt x="3029875" y="226683"/>
                    </a:cubicBezTo>
                    <a:cubicBezTo>
                      <a:pt x="3134871" y="218349"/>
                      <a:pt x="3181536" y="96674"/>
                      <a:pt x="3259866" y="96674"/>
                    </a:cubicBezTo>
                    <a:cubicBezTo>
                      <a:pt x="3338196" y="96674"/>
                      <a:pt x="3406527" y="220016"/>
                      <a:pt x="3499856" y="226683"/>
                    </a:cubicBezTo>
                    <a:cubicBezTo>
                      <a:pt x="3593185" y="233350"/>
                      <a:pt x="3698181" y="146678"/>
                      <a:pt x="3819843" y="136677"/>
                    </a:cubicBezTo>
                    <a:cubicBezTo>
                      <a:pt x="3941505" y="126676"/>
                      <a:pt x="4111498" y="170013"/>
                      <a:pt x="4229826" y="166679"/>
                    </a:cubicBezTo>
                    <a:cubicBezTo>
                      <a:pt x="4348155" y="163345"/>
                      <a:pt x="4459817" y="141677"/>
                      <a:pt x="4529814" y="116675"/>
                    </a:cubicBezTo>
                    <a:cubicBezTo>
                      <a:pt x="4599811" y="91673"/>
                      <a:pt x="4593145" y="0"/>
                      <a:pt x="4649809" y="16668"/>
                    </a:cubicBezTo>
                    <a:cubicBezTo>
                      <a:pt x="4706473" y="33336"/>
                      <a:pt x="4783137" y="200015"/>
                      <a:pt x="4869800" y="216683"/>
                    </a:cubicBezTo>
                    <a:cubicBezTo>
                      <a:pt x="4956463" y="233351"/>
                      <a:pt x="5119790" y="135010"/>
                      <a:pt x="5169788" y="116675"/>
                    </a:cubicBezTo>
                    <a:cubicBezTo>
                      <a:pt x="5219786" y="98340"/>
                      <a:pt x="5194787" y="102507"/>
                      <a:pt x="5169788" y="106675"/>
                    </a:cubicBezTo>
                  </a:path>
                </a:pathLst>
              </a:custGeom>
              <a:ln>
                <a:solidFill>
                  <a:srgbClr val="FF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8580032" y="4856798"/>
                <a:ext cx="79220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HIGH RH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8385964" y="4100858"/>
                <a:ext cx="106471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MEDIUM RH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8548231" y="3091382"/>
                <a:ext cx="707886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50" dirty="0"/>
                  <a:t>DRY RH</a:t>
                </a: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6553844" y="3707803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7750863" y="3719318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9427566" y="3703424"/>
                <a:ext cx="883991" cy="185012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A8E6BBA-50B5-6A19-33F7-17EB12118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855" y="1985754"/>
            <a:ext cx="5216955" cy="440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277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3C3C1-7072-E1AD-7055-33413F372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/>
              <a:t>From </a:t>
            </a:r>
            <a:r>
              <a:rPr lang="en-US">
                <a:hlinkClick r:id="rId3"/>
              </a:rPr>
              <a:t>Colab notebook </a:t>
            </a:r>
            <a:r>
              <a:rPr lang="en-US"/>
              <a:t>for class exercise:</a:t>
            </a:r>
            <a:br>
              <a:rPr lang="en-US"/>
            </a:br>
            <a:r>
              <a:rPr lang="en-US"/>
              <a:t>ensemble of parcels, mixing rates -&gt; detrainment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4721F-F26A-AE84-284F-E8A007EE1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4DCE05-093F-5D05-6466-891A334B2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843" y="1690688"/>
            <a:ext cx="5360872" cy="49371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96A2C5-B971-74EE-1AA9-91A523B21B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7199" y="1738295"/>
            <a:ext cx="6112846" cy="484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02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E8B3A-AFE1-9DCC-D7D7-5F5EF936D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/>
              <a:t>Same geometric relations for entropy, </a:t>
            </a:r>
            <a:r>
              <a:rPr lang="en-US">
                <a:latin typeface="Symbol" pitchFamily="2" charset="2"/>
              </a:rPr>
              <a:t>q-q</a:t>
            </a:r>
            <a:r>
              <a:rPr lang="en-US" baseline="-25000"/>
              <a:t>e</a:t>
            </a:r>
            <a:r>
              <a:rPr lang="en-US"/>
              <a:t> or s-h </a:t>
            </a:r>
            <a:br>
              <a:rPr lang="en-US"/>
            </a:br>
            <a:r>
              <a:rPr lang="en-US"/>
              <a:t>(but not at all obvious for </a:t>
            </a:r>
            <a:r>
              <a:rPr lang="en-US" i="1"/>
              <a:t>maths</a:t>
            </a:r>
            <a:r>
              <a:rPr lang="en-US"/>
              <a:t> of S,</a:t>
            </a:r>
            <a:r>
              <a:rPr lang="en-US">
                <a:latin typeface="Symbol" pitchFamily="2" charset="2"/>
              </a:rPr>
              <a:t>q)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07169-1880-7ABF-4C9B-3164BE59B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E0C0903E-81E8-FBBE-0CFF-F332308AA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58938"/>
            <a:ext cx="12192000" cy="4833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0404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05000" y="609600"/>
            <a:ext cx="8053388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-175020"/>
            <a:ext cx="11301413" cy="1325563"/>
          </a:xfrm>
        </p:spPr>
        <p:txBody>
          <a:bodyPr/>
          <a:lstStyle/>
          <a:p>
            <a:pPr algn="ctr" eaLnBrk="1" hangingPunct="1"/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Horrible choice: </a:t>
            </a:r>
            <a:r>
              <a:rPr lang="en-US">
                <a:latin typeface="Symbol" pitchFamily="2" charset="2"/>
              </a:rPr>
              <a:t>q </a:t>
            </a:r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variables vs </a:t>
            </a:r>
            <a:r>
              <a:rPr lang="en-US">
                <a:ea typeface="ＭＳ Ｐゴシック" pitchFamily="-84" charset="-128"/>
                <a:cs typeface="ＭＳ Ｐゴシック" pitchFamily="-84" charset="-128"/>
              </a:rPr>
              <a:t>z</a:t>
            </a:r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, but same story</a:t>
            </a:r>
          </a:p>
        </p:txBody>
      </p:sp>
      <p:sp>
        <p:nvSpPr>
          <p:cNvPr id="34820" name="Line 6"/>
          <p:cNvSpPr>
            <a:spLocks noChangeShapeType="1"/>
          </p:cNvSpPr>
          <p:nvPr/>
        </p:nvSpPr>
        <p:spPr bwMode="auto">
          <a:xfrm>
            <a:off x="2695575" y="4733925"/>
            <a:ext cx="6858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34821" name="Line 7"/>
          <p:cNvSpPr>
            <a:spLocks noChangeShapeType="1"/>
          </p:cNvSpPr>
          <p:nvPr/>
        </p:nvSpPr>
        <p:spPr bwMode="auto">
          <a:xfrm>
            <a:off x="2743200" y="2133600"/>
            <a:ext cx="6858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34822" name="Freeform 11"/>
          <p:cNvSpPr>
            <a:spLocks/>
          </p:cNvSpPr>
          <p:nvPr/>
        </p:nvSpPr>
        <p:spPr bwMode="auto">
          <a:xfrm>
            <a:off x="3662363" y="2201864"/>
            <a:ext cx="277812" cy="752475"/>
          </a:xfrm>
          <a:custGeom>
            <a:avLst/>
            <a:gdLst>
              <a:gd name="T0" fmla="*/ 524386736 w 134"/>
              <a:gd name="T1" fmla="*/ 867103561 h 653"/>
              <a:gd name="T2" fmla="*/ 490002318 w 134"/>
              <a:gd name="T3" fmla="*/ 49928156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34823" name="Freeform 12"/>
          <p:cNvSpPr>
            <a:spLocks/>
          </p:cNvSpPr>
          <p:nvPr/>
        </p:nvSpPr>
        <p:spPr bwMode="auto">
          <a:xfrm>
            <a:off x="3852864" y="1357314"/>
            <a:ext cx="71437" cy="1722437"/>
          </a:xfrm>
          <a:custGeom>
            <a:avLst/>
            <a:gdLst>
              <a:gd name="T0" fmla="*/ 34673601 w 134"/>
              <a:gd name="T1" fmla="*/ 2147483647 h 653"/>
              <a:gd name="T2" fmla="*/ 32399878 w 134"/>
              <a:gd name="T3" fmla="*/ 214748364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8" name="Freeform 12"/>
          <p:cNvSpPr>
            <a:spLocks/>
          </p:cNvSpPr>
          <p:nvPr/>
        </p:nvSpPr>
        <p:spPr bwMode="auto">
          <a:xfrm>
            <a:off x="8776047" y="3917190"/>
            <a:ext cx="71437" cy="1722437"/>
          </a:xfrm>
          <a:custGeom>
            <a:avLst/>
            <a:gdLst>
              <a:gd name="T0" fmla="*/ 34673601 w 134"/>
              <a:gd name="T1" fmla="*/ 2147483647 h 653"/>
              <a:gd name="T2" fmla="*/ 32399878 w 134"/>
              <a:gd name="T3" fmla="*/ 214748364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9" name="Freeform 11"/>
          <p:cNvSpPr>
            <a:spLocks/>
          </p:cNvSpPr>
          <p:nvPr/>
        </p:nvSpPr>
        <p:spPr bwMode="auto">
          <a:xfrm>
            <a:off x="6066182" y="2201864"/>
            <a:ext cx="277812" cy="667543"/>
          </a:xfrm>
          <a:custGeom>
            <a:avLst/>
            <a:gdLst>
              <a:gd name="T0" fmla="*/ 524386736 w 134"/>
              <a:gd name="T1" fmla="*/ 867103561 h 653"/>
              <a:gd name="T2" fmla="*/ 490002318 w 134"/>
              <a:gd name="T3" fmla="*/ 49928156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10" name="Freeform 12"/>
          <p:cNvSpPr>
            <a:spLocks/>
          </p:cNvSpPr>
          <p:nvPr/>
        </p:nvSpPr>
        <p:spPr bwMode="auto">
          <a:xfrm>
            <a:off x="6256683" y="1357314"/>
            <a:ext cx="71437" cy="1637505"/>
          </a:xfrm>
          <a:custGeom>
            <a:avLst/>
            <a:gdLst>
              <a:gd name="T0" fmla="*/ 34673601 w 134"/>
              <a:gd name="T1" fmla="*/ 2147483647 h 653"/>
              <a:gd name="T2" fmla="*/ 32399878 w 134"/>
              <a:gd name="T3" fmla="*/ 2147483647 h 653"/>
              <a:gd name="T4" fmla="*/ 0 w 134"/>
              <a:gd name="T5" fmla="*/ 0 h 653"/>
              <a:gd name="T6" fmla="*/ 0 60000 65536"/>
              <a:gd name="T7" fmla="*/ 0 60000 65536"/>
              <a:gd name="T8" fmla="*/ 0 60000 65536"/>
              <a:gd name="T9" fmla="*/ 0 w 134"/>
              <a:gd name="T10" fmla="*/ 0 h 653"/>
              <a:gd name="T11" fmla="*/ 134 w 134"/>
              <a:gd name="T12" fmla="*/ 653 h 6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4" h="653">
                <a:moveTo>
                  <a:pt x="122" y="653"/>
                </a:moveTo>
                <a:cubicBezTo>
                  <a:pt x="128" y="569"/>
                  <a:pt x="134" y="485"/>
                  <a:pt x="114" y="376"/>
                </a:cubicBezTo>
                <a:cubicBezTo>
                  <a:pt x="94" y="267"/>
                  <a:pt x="20" y="65"/>
                  <a:pt x="0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 type="arrow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735079-72E6-606D-E762-63F167D3F688}"/>
              </a:ext>
            </a:extLst>
          </p:cNvPr>
          <p:cNvSpPr txBox="1"/>
          <p:nvPr/>
        </p:nvSpPr>
        <p:spPr>
          <a:xfrm>
            <a:off x="9999415" y="1596241"/>
            <a:ext cx="20439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  <a:hlinkClick r:id="rId4"/>
              </a:rPr>
              <a:t>Zehnder, J.A., J. Hu and A. Razdan, 2009: Evolution of the vertical thermodynamic profile during the transition from shallow to deep convection during CuPIDO 2006. </a:t>
            </a:r>
            <a:r>
              <a:rPr lang="en-US" altLang="en-US" i="1">
                <a:ea typeface="ＭＳ Ｐゴシック" panose="020B0600070205080204" pitchFamily="34" charset="-128"/>
                <a:hlinkClick r:id="rId4"/>
              </a:rPr>
              <a:t>Mon. Wea. Rev.</a:t>
            </a:r>
            <a:r>
              <a:rPr lang="en-US" altLang="en-US">
                <a:ea typeface="ＭＳ Ｐゴシック" panose="020B0600070205080204" pitchFamily="34" charset="-128"/>
                <a:hlinkClick r:id="rId4"/>
              </a:rPr>
              <a:t>, </a:t>
            </a:r>
            <a:r>
              <a:rPr lang="en-US" altLang="en-US" b="1">
                <a:ea typeface="ＭＳ Ｐゴシック" panose="020B0600070205080204" pitchFamily="34" charset="-128"/>
                <a:hlinkClick r:id="rId4"/>
              </a:rPr>
              <a:t>137</a:t>
            </a:r>
            <a:r>
              <a:rPr lang="en-US" altLang="en-US">
                <a:ea typeface="ＭＳ Ｐゴシック" panose="020B0600070205080204" pitchFamily="34" charset="-128"/>
                <a:hlinkClick r:id="rId4"/>
              </a:rPr>
              <a:t>, 937-953.</a:t>
            </a:r>
            <a:r>
              <a:rPr lang="en-US" altLang="en-US">
                <a:ea typeface="ＭＳ Ｐゴシック" panose="020B0600070205080204" pitchFamily="34" charset="-12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56756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32464" y="1020764"/>
            <a:ext cx="4935537" cy="530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059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7251" b="52838"/>
          <a:stretch>
            <a:fillRect/>
          </a:stretch>
        </p:blipFill>
        <p:spPr bwMode="auto">
          <a:xfrm>
            <a:off x="2178051" y="909639"/>
            <a:ext cx="4773613" cy="5062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060" name="Rectangle 2"/>
          <p:cNvSpPr>
            <a:spLocks noGrp="1" noChangeArrowheads="1"/>
          </p:cNvSpPr>
          <p:nvPr>
            <p:ph type="title"/>
          </p:nvPr>
        </p:nvSpPr>
        <p:spPr>
          <a:xfrm>
            <a:off x="728663" y="0"/>
            <a:ext cx="10872787" cy="83820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10:30 - 12:30 local change uncaps convection</a:t>
            </a:r>
          </a:p>
        </p:txBody>
      </p:sp>
      <p:pic>
        <p:nvPicPr>
          <p:cNvPr id="59398" name="Picture 6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t="48035" r="37500"/>
          <a:stretch>
            <a:fillRect/>
          </a:stretch>
        </p:blipFill>
        <p:spPr bwMode="auto">
          <a:xfrm>
            <a:off x="2209800" y="874714"/>
            <a:ext cx="4756150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062" name="Picture 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873250" y="863600"/>
            <a:ext cx="457200" cy="4852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064" name="Freeform 15"/>
          <p:cNvSpPr>
            <a:spLocks/>
          </p:cNvSpPr>
          <p:nvPr/>
        </p:nvSpPr>
        <p:spPr bwMode="auto">
          <a:xfrm>
            <a:off x="2706688" y="2384425"/>
            <a:ext cx="2354262" cy="3175000"/>
          </a:xfrm>
          <a:custGeom>
            <a:avLst/>
            <a:gdLst>
              <a:gd name="T0" fmla="*/ 0 w 1483"/>
              <a:gd name="T1" fmla="*/ 2147483647 h 2000"/>
              <a:gd name="T2" fmla="*/ 108365902 w 1483"/>
              <a:gd name="T3" fmla="*/ 2147483647 h 2000"/>
              <a:gd name="T4" fmla="*/ 325099293 w 1483"/>
              <a:gd name="T5" fmla="*/ 2147483647 h 2000"/>
              <a:gd name="T6" fmla="*/ 556953619 w 1483"/>
              <a:gd name="T7" fmla="*/ 2147483647 h 2000"/>
              <a:gd name="T8" fmla="*/ 650200174 w 1483"/>
              <a:gd name="T9" fmla="*/ 2147483647 h 2000"/>
              <a:gd name="T10" fmla="*/ 788807945 w 1483"/>
              <a:gd name="T11" fmla="*/ 2147483647 h 2000"/>
              <a:gd name="T12" fmla="*/ 960178534 w 1483"/>
              <a:gd name="T13" fmla="*/ 2147483647 h 2000"/>
              <a:gd name="T14" fmla="*/ 1131549122 w 1483"/>
              <a:gd name="T15" fmla="*/ 2147483647 h 2000"/>
              <a:gd name="T16" fmla="*/ 1255037546 w 1483"/>
              <a:gd name="T17" fmla="*/ 2147483647 h 2000"/>
              <a:gd name="T18" fmla="*/ 1426408135 w 1483"/>
              <a:gd name="T19" fmla="*/ 2147483647 h 2000"/>
              <a:gd name="T20" fmla="*/ 1673383395 w 1483"/>
              <a:gd name="T21" fmla="*/ 2147483647 h 2000"/>
              <a:gd name="T22" fmla="*/ 2061487375 w 1483"/>
              <a:gd name="T23" fmla="*/ 2147483647 h 2000"/>
              <a:gd name="T24" fmla="*/ 2147483647 w 1483"/>
              <a:gd name="T25" fmla="*/ 2147483647 h 2000"/>
              <a:gd name="T26" fmla="*/ 2147483647 w 1483"/>
              <a:gd name="T27" fmla="*/ 2139613450 h 2000"/>
              <a:gd name="T28" fmla="*/ 2147483647 w 1483"/>
              <a:gd name="T29" fmla="*/ 1844754375 h 2000"/>
              <a:gd name="T30" fmla="*/ 2147483647 w 1483"/>
              <a:gd name="T31" fmla="*/ 1658262813 h 2000"/>
              <a:gd name="T32" fmla="*/ 2147483647 w 1483"/>
              <a:gd name="T33" fmla="*/ 1565017825 h 2000"/>
              <a:gd name="T34" fmla="*/ 2147483647 w 1483"/>
              <a:gd name="T35" fmla="*/ 1300400625 h 2000"/>
              <a:gd name="T36" fmla="*/ 2147483647 w 1483"/>
              <a:gd name="T37" fmla="*/ 1131550950 h 2000"/>
              <a:gd name="T38" fmla="*/ 2147483647 w 1483"/>
              <a:gd name="T39" fmla="*/ 914817513 h 2000"/>
              <a:gd name="T40" fmla="*/ 2147483647 w 1483"/>
              <a:gd name="T41" fmla="*/ 743446888 h 2000"/>
              <a:gd name="T42" fmla="*/ 2147483647 w 1483"/>
              <a:gd name="T43" fmla="*/ 572076263 h 2000"/>
              <a:gd name="T44" fmla="*/ 2147483647 w 1483"/>
              <a:gd name="T45" fmla="*/ 370463763 h 2000"/>
              <a:gd name="T46" fmla="*/ 2147483647 w 1483"/>
              <a:gd name="T47" fmla="*/ 108367513 h 2000"/>
              <a:gd name="T48" fmla="*/ 2147483647 w 1483"/>
              <a:gd name="T49" fmla="*/ 0 h 200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1483"/>
              <a:gd name="T76" fmla="*/ 0 h 2000"/>
              <a:gd name="T77" fmla="*/ 1483 w 1483"/>
              <a:gd name="T78" fmla="*/ 2000 h 2000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1483" h="2000">
                <a:moveTo>
                  <a:pt x="0" y="2000"/>
                </a:moveTo>
                <a:cubicBezTo>
                  <a:pt x="10" y="1940"/>
                  <a:pt x="21" y="1880"/>
                  <a:pt x="43" y="1846"/>
                </a:cubicBezTo>
                <a:cubicBezTo>
                  <a:pt x="65" y="1812"/>
                  <a:pt x="99" y="1827"/>
                  <a:pt x="129" y="1796"/>
                </a:cubicBezTo>
                <a:cubicBezTo>
                  <a:pt x="159" y="1765"/>
                  <a:pt x="200" y="1695"/>
                  <a:pt x="221" y="1661"/>
                </a:cubicBezTo>
                <a:cubicBezTo>
                  <a:pt x="242" y="1627"/>
                  <a:pt x="243" y="1611"/>
                  <a:pt x="258" y="1593"/>
                </a:cubicBezTo>
                <a:cubicBezTo>
                  <a:pt x="273" y="1575"/>
                  <a:pt x="293" y="1570"/>
                  <a:pt x="313" y="1550"/>
                </a:cubicBezTo>
                <a:cubicBezTo>
                  <a:pt x="333" y="1530"/>
                  <a:pt x="359" y="1494"/>
                  <a:pt x="381" y="1470"/>
                </a:cubicBezTo>
                <a:cubicBezTo>
                  <a:pt x="403" y="1446"/>
                  <a:pt x="429" y="1428"/>
                  <a:pt x="449" y="1403"/>
                </a:cubicBezTo>
                <a:cubicBezTo>
                  <a:pt x="469" y="1378"/>
                  <a:pt x="479" y="1348"/>
                  <a:pt x="498" y="1323"/>
                </a:cubicBezTo>
                <a:cubicBezTo>
                  <a:pt x="517" y="1298"/>
                  <a:pt x="538" y="1281"/>
                  <a:pt x="566" y="1255"/>
                </a:cubicBezTo>
                <a:cubicBezTo>
                  <a:pt x="594" y="1229"/>
                  <a:pt x="622" y="1211"/>
                  <a:pt x="664" y="1169"/>
                </a:cubicBezTo>
                <a:cubicBezTo>
                  <a:pt x="706" y="1127"/>
                  <a:pt x="783" y="1046"/>
                  <a:pt x="818" y="1003"/>
                </a:cubicBezTo>
                <a:cubicBezTo>
                  <a:pt x="853" y="960"/>
                  <a:pt x="846" y="936"/>
                  <a:pt x="873" y="910"/>
                </a:cubicBezTo>
                <a:cubicBezTo>
                  <a:pt x="900" y="884"/>
                  <a:pt x="952" y="879"/>
                  <a:pt x="978" y="849"/>
                </a:cubicBezTo>
                <a:cubicBezTo>
                  <a:pt x="1004" y="819"/>
                  <a:pt x="1016" y="764"/>
                  <a:pt x="1027" y="732"/>
                </a:cubicBezTo>
                <a:cubicBezTo>
                  <a:pt x="1038" y="700"/>
                  <a:pt x="1031" y="676"/>
                  <a:pt x="1046" y="658"/>
                </a:cubicBezTo>
                <a:cubicBezTo>
                  <a:pt x="1061" y="640"/>
                  <a:pt x="1094" y="645"/>
                  <a:pt x="1120" y="621"/>
                </a:cubicBezTo>
                <a:cubicBezTo>
                  <a:pt x="1146" y="597"/>
                  <a:pt x="1171" y="545"/>
                  <a:pt x="1200" y="516"/>
                </a:cubicBezTo>
                <a:cubicBezTo>
                  <a:pt x="1229" y="487"/>
                  <a:pt x="1265" y="474"/>
                  <a:pt x="1292" y="449"/>
                </a:cubicBezTo>
                <a:cubicBezTo>
                  <a:pt x="1319" y="424"/>
                  <a:pt x="1351" y="389"/>
                  <a:pt x="1360" y="363"/>
                </a:cubicBezTo>
                <a:cubicBezTo>
                  <a:pt x="1369" y="337"/>
                  <a:pt x="1345" y="318"/>
                  <a:pt x="1347" y="295"/>
                </a:cubicBezTo>
                <a:cubicBezTo>
                  <a:pt x="1349" y="272"/>
                  <a:pt x="1363" y="252"/>
                  <a:pt x="1372" y="227"/>
                </a:cubicBezTo>
                <a:cubicBezTo>
                  <a:pt x="1381" y="202"/>
                  <a:pt x="1391" y="178"/>
                  <a:pt x="1403" y="147"/>
                </a:cubicBezTo>
                <a:cubicBezTo>
                  <a:pt x="1415" y="116"/>
                  <a:pt x="1433" y="68"/>
                  <a:pt x="1446" y="43"/>
                </a:cubicBezTo>
                <a:cubicBezTo>
                  <a:pt x="1459" y="18"/>
                  <a:pt x="1471" y="9"/>
                  <a:pt x="1483" y="0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sp>
        <p:nvSpPr>
          <p:cNvPr id="45065" name="Freeform 16"/>
          <p:cNvSpPr>
            <a:spLocks/>
          </p:cNvSpPr>
          <p:nvPr/>
        </p:nvSpPr>
        <p:spPr bwMode="auto">
          <a:xfrm>
            <a:off x="4175126" y="2462214"/>
            <a:ext cx="1166813" cy="2979737"/>
          </a:xfrm>
          <a:custGeom>
            <a:avLst/>
            <a:gdLst>
              <a:gd name="T0" fmla="*/ 1391126846 w 735"/>
              <a:gd name="T1" fmla="*/ 0 h 1877"/>
              <a:gd name="T2" fmla="*/ 1391126846 w 735"/>
              <a:gd name="T3" fmla="*/ 294857438 h 1877"/>
              <a:gd name="T4" fmla="*/ 1265118980 w 735"/>
              <a:gd name="T5" fmla="*/ 448587737 h 1877"/>
              <a:gd name="T6" fmla="*/ 1265118980 w 735"/>
              <a:gd name="T7" fmla="*/ 713203305 h 1877"/>
              <a:gd name="T8" fmla="*/ 1373486539 w 735"/>
              <a:gd name="T9" fmla="*/ 836691735 h 1877"/>
              <a:gd name="T10" fmla="*/ 1297881819 w 735"/>
              <a:gd name="T11" fmla="*/ 975299511 h 1877"/>
              <a:gd name="T12" fmla="*/ 1126511120 w 735"/>
              <a:gd name="T13" fmla="*/ 1086186368 h 1877"/>
              <a:gd name="T14" fmla="*/ 987901673 w 735"/>
              <a:gd name="T15" fmla="*/ 1194553862 h 1877"/>
              <a:gd name="T16" fmla="*/ 723285947 w 735"/>
              <a:gd name="T17" fmla="*/ 1287798834 h 1877"/>
              <a:gd name="T18" fmla="*/ 584676501 w 735"/>
              <a:gd name="T19" fmla="*/ 1426408198 h 1877"/>
              <a:gd name="T20" fmla="*/ 753527835 w 735"/>
              <a:gd name="T21" fmla="*/ 1489411300 h 1877"/>
              <a:gd name="T22" fmla="*/ 645160276 w 735"/>
              <a:gd name="T23" fmla="*/ 1534774105 h 1877"/>
              <a:gd name="T24" fmla="*/ 458668634 w 735"/>
              <a:gd name="T25" fmla="*/ 1691023766 h 1877"/>
              <a:gd name="T26" fmla="*/ 320060775 w 735"/>
              <a:gd name="T27" fmla="*/ 1766628441 h 1877"/>
              <a:gd name="T28" fmla="*/ 289818887 w 735"/>
              <a:gd name="T29" fmla="*/ 1968240907 h 1877"/>
              <a:gd name="T30" fmla="*/ 226814160 w 735"/>
              <a:gd name="T31" fmla="*/ 2076608402 h 1877"/>
              <a:gd name="T32" fmla="*/ 335181719 w 735"/>
              <a:gd name="T33" fmla="*/ 2147483647 h 1877"/>
              <a:gd name="T34" fmla="*/ 320060775 w 735"/>
              <a:gd name="T35" fmla="*/ 2147483647 h 1877"/>
              <a:gd name="T36" fmla="*/ 443547690 w 735"/>
              <a:gd name="T37" fmla="*/ 2147483647 h 1877"/>
              <a:gd name="T38" fmla="*/ 118448188 w 735"/>
              <a:gd name="T39" fmla="*/ 2147483647 h 1877"/>
              <a:gd name="T40" fmla="*/ 25201573 w 735"/>
              <a:gd name="T41" fmla="*/ 2147483647 h 1877"/>
              <a:gd name="T42" fmla="*/ 10080629 w 735"/>
              <a:gd name="T43" fmla="*/ 2147483647 h 1877"/>
              <a:gd name="T44" fmla="*/ 88206300 w 735"/>
              <a:gd name="T45" fmla="*/ 2147483647 h 1877"/>
              <a:gd name="T46" fmla="*/ 211693216 w 735"/>
              <a:gd name="T47" fmla="*/ 2147483647 h 1877"/>
              <a:gd name="T48" fmla="*/ 226814160 w 735"/>
              <a:gd name="T49" fmla="*/ 2147483647 h 1877"/>
              <a:gd name="T50" fmla="*/ 304939831 w 735"/>
              <a:gd name="T51" fmla="*/ 2147483647 h 1877"/>
              <a:gd name="T52" fmla="*/ 473789578 w 735"/>
              <a:gd name="T53" fmla="*/ 2147483647 h 1877"/>
              <a:gd name="T54" fmla="*/ 473789578 w 735"/>
              <a:gd name="T55" fmla="*/ 2147483647 h 1877"/>
              <a:gd name="T56" fmla="*/ 491431473 w 735"/>
              <a:gd name="T57" fmla="*/ 2147483647 h 1877"/>
              <a:gd name="T58" fmla="*/ 536794305 w 735"/>
              <a:gd name="T59" fmla="*/ 2147483647 h 1877"/>
              <a:gd name="T60" fmla="*/ 723285947 w 735"/>
              <a:gd name="T61" fmla="*/ 2147483647 h 1877"/>
              <a:gd name="T62" fmla="*/ 630039332 w 735"/>
              <a:gd name="T63" fmla="*/ 2147483647 h 1877"/>
              <a:gd name="T64" fmla="*/ 630039332 w 735"/>
              <a:gd name="T65" fmla="*/ 2147483647 h 1877"/>
              <a:gd name="T66" fmla="*/ 645160276 w 735"/>
              <a:gd name="T67" fmla="*/ 2147483647 h 1877"/>
              <a:gd name="T68" fmla="*/ 894656646 w 735"/>
              <a:gd name="T69" fmla="*/ 2147483647 h 1877"/>
              <a:gd name="T70" fmla="*/ 1141632064 w 735"/>
              <a:gd name="T71" fmla="*/ 2147483647 h 1877"/>
              <a:gd name="T72" fmla="*/ 1219756148 w 735"/>
              <a:gd name="T73" fmla="*/ 2147483647 h 1877"/>
              <a:gd name="T74" fmla="*/ 1481852510 w 735"/>
              <a:gd name="T75" fmla="*/ 2147483647 h 1877"/>
              <a:gd name="T76" fmla="*/ 1809472963 w 735"/>
              <a:gd name="T77" fmla="*/ 2147483647 h 1877"/>
              <a:gd name="T78" fmla="*/ 1219756148 w 735"/>
              <a:gd name="T79" fmla="*/ 2147483647 h 1877"/>
              <a:gd name="T80" fmla="*/ 1234877092 w 735"/>
              <a:gd name="T81" fmla="*/ 2147483647 h 1877"/>
              <a:gd name="T82" fmla="*/ 1701106991 w 735"/>
              <a:gd name="T83" fmla="*/ 2147483647 h 1877"/>
              <a:gd name="T84" fmla="*/ 1809472963 w 735"/>
              <a:gd name="T85" fmla="*/ 2147483647 h 1877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735"/>
              <a:gd name="T130" fmla="*/ 0 h 1877"/>
              <a:gd name="T131" fmla="*/ 735 w 735"/>
              <a:gd name="T132" fmla="*/ 1877 h 1877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735" h="1877">
                <a:moveTo>
                  <a:pt x="552" y="0"/>
                </a:moveTo>
                <a:cubicBezTo>
                  <a:pt x="556" y="43"/>
                  <a:pt x="560" y="87"/>
                  <a:pt x="552" y="117"/>
                </a:cubicBezTo>
                <a:cubicBezTo>
                  <a:pt x="544" y="147"/>
                  <a:pt x="510" y="150"/>
                  <a:pt x="502" y="178"/>
                </a:cubicBezTo>
                <a:cubicBezTo>
                  <a:pt x="494" y="206"/>
                  <a:pt x="495" y="257"/>
                  <a:pt x="502" y="283"/>
                </a:cubicBezTo>
                <a:cubicBezTo>
                  <a:pt x="509" y="309"/>
                  <a:pt x="543" y="315"/>
                  <a:pt x="545" y="332"/>
                </a:cubicBezTo>
                <a:cubicBezTo>
                  <a:pt x="547" y="349"/>
                  <a:pt x="531" y="371"/>
                  <a:pt x="515" y="387"/>
                </a:cubicBezTo>
                <a:cubicBezTo>
                  <a:pt x="499" y="403"/>
                  <a:pt x="467" y="417"/>
                  <a:pt x="447" y="431"/>
                </a:cubicBezTo>
                <a:cubicBezTo>
                  <a:pt x="427" y="445"/>
                  <a:pt x="419" y="461"/>
                  <a:pt x="392" y="474"/>
                </a:cubicBezTo>
                <a:cubicBezTo>
                  <a:pt x="365" y="487"/>
                  <a:pt x="314" y="496"/>
                  <a:pt x="287" y="511"/>
                </a:cubicBezTo>
                <a:cubicBezTo>
                  <a:pt x="260" y="526"/>
                  <a:pt x="230" y="553"/>
                  <a:pt x="232" y="566"/>
                </a:cubicBezTo>
                <a:cubicBezTo>
                  <a:pt x="234" y="579"/>
                  <a:pt x="295" y="584"/>
                  <a:pt x="299" y="591"/>
                </a:cubicBezTo>
                <a:cubicBezTo>
                  <a:pt x="303" y="598"/>
                  <a:pt x="275" y="596"/>
                  <a:pt x="256" y="609"/>
                </a:cubicBezTo>
                <a:cubicBezTo>
                  <a:pt x="237" y="622"/>
                  <a:pt x="203" y="656"/>
                  <a:pt x="182" y="671"/>
                </a:cubicBezTo>
                <a:cubicBezTo>
                  <a:pt x="161" y="686"/>
                  <a:pt x="138" y="683"/>
                  <a:pt x="127" y="701"/>
                </a:cubicBezTo>
                <a:cubicBezTo>
                  <a:pt x="116" y="719"/>
                  <a:pt x="121" y="761"/>
                  <a:pt x="115" y="781"/>
                </a:cubicBezTo>
                <a:cubicBezTo>
                  <a:pt x="109" y="801"/>
                  <a:pt x="87" y="809"/>
                  <a:pt x="90" y="824"/>
                </a:cubicBezTo>
                <a:cubicBezTo>
                  <a:pt x="93" y="839"/>
                  <a:pt x="127" y="859"/>
                  <a:pt x="133" y="874"/>
                </a:cubicBezTo>
                <a:cubicBezTo>
                  <a:pt x="139" y="889"/>
                  <a:pt x="120" y="903"/>
                  <a:pt x="127" y="917"/>
                </a:cubicBezTo>
                <a:cubicBezTo>
                  <a:pt x="134" y="931"/>
                  <a:pt x="189" y="945"/>
                  <a:pt x="176" y="960"/>
                </a:cubicBezTo>
                <a:cubicBezTo>
                  <a:pt x="163" y="975"/>
                  <a:pt x="75" y="996"/>
                  <a:pt x="47" y="1009"/>
                </a:cubicBezTo>
                <a:cubicBezTo>
                  <a:pt x="19" y="1022"/>
                  <a:pt x="17" y="1020"/>
                  <a:pt x="10" y="1040"/>
                </a:cubicBezTo>
                <a:cubicBezTo>
                  <a:pt x="3" y="1060"/>
                  <a:pt x="0" y="1105"/>
                  <a:pt x="4" y="1132"/>
                </a:cubicBezTo>
                <a:cubicBezTo>
                  <a:pt x="8" y="1159"/>
                  <a:pt x="22" y="1184"/>
                  <a:pt x="35" y="1200"/>
                </a:cubicBezTo>
                <a:cubicBezTo>
                  <a:pt x="48" y="1216"/>
                  <a:pt x="75" y="1218"/>
                  <a:pt x="84" y="1231"/>
                </a:cubicBezTo>
                <a:cubicBezTo>
                  <a:pt x="93" y="1244"/>
                  <a:pt x="84" y="1263"/>
                  <a:pt x="90" y="1280"/>
                </a:cubicBezTo>
                <a:cubicBezTo>
                  <a:pt x="96" y="1297"/>
                  <a:pt x="105" y="1320"/>
                  <a:pt x="121" y="1335"/>
                </a:cubicBezTo>
                <a:cubicBezTo>
                  <a:pt x="137" y="1350"/>
                  <a:pt x="177" y="1355"/>
                  <a:pt x="188" y="1372"/>
                </a:cubicBezTo>
                <a:cubicBezTo>
                  <a:pt x="199" y="1389"/>
                  <a:pt x="187" y="1420"/>
                  <a:pt x="188" y="1440"/>
                </a:cubicBezTo>
                <a:cubicBezTo>
                  <a:pt x="189" y="1460"/>
                  <a:pt x="191" y="1477"/>
                  <a:pt x="195" y="1495"/>
                </a:cubicBezTo>
                <a:cubicBezTo>
                  <a:pt x="199" y="1513"/>
                  <a:pt x="198" y="1538"/>
                  <a:pt x="213" y="1551"/>
                </a:cubicBezTo>
                <a:cubicBezTo>
                  <a:pt x="228" y="1564"/>
                  <a:pt x="281" y="1567"/>
                  <a:pt x="287" y="1575"/>
                </a:cubicBezTo>
                <a:cubicBezTo>
                  <a:pt x="293" y="1583"/>
                  <a:pt x="256" y="1589"/>
                  <a:pt x="250" y="1600"/>
                </a:cubicBezTo>
                <a:cubicBezTo>
                  <a:pt x="244" y="1611"/>
                  <a:pt x="249" y="1627"/>
                  <a:pt x="250" y="1643"/>
                </a:cubicBezTo>
                <a:cubicBezTo>
                  <a:pt x="251" y="1659"/>
                  <a:pt x="238" y="1685"/>
                  <a:pt x="256" y="1698"/>
                </a:cubicBezTo>
                <a:cubicBezTo>
                  <a:pt x="274" y="1711"/>
                  <a:pt x="322" y="1715"/>
                  <a:pt x="355" y="1723"/>
                </a:cubicBezTo>
                <a:cubicBezTo>
                  <a:pt x="388" y="1731"/>
                  <a:pt x="432" y="1740"/>
                  <a:pt x="453" y="1747"/>
                </a:cubicBezTo>
                <a:cubicBezTo>
                  <a:pt x="474" y="1754"/>
                  <a:pt x="462" y="1761"/>
                  <a:pt x="484" y="1766"/>
                </a:cubicBezTo>
                <a:cubicBezTo>
                  <a:pt x="506" y="1771"/>
                  <a:pt x="549" y="1777"/>
                  <a:pt x="588" y="1778"/>
                </a:cubicBezTo>
                <a:cubicBezTo>
                  <a:pt x="627" y="1779"/>
                  <a:pt x="735" y="1772"/>
                  <a:pt x="718" y="1772"/>
                </a:cubicBezTo>
                <a:cubicBezTo>
                  <a:pt x="701" y="1772"/>
                  <a:pt x="522" y="1769"/>
                  <a:pt x="484" y="1778"/>
                </a:cubicBezTo>
                <a:cubicBezTo>
                  <a:pt x="446" y="1787"/>
                  <a:pt x="458" y="1818"/>
                  <a:pt x="490" y="1827"/>
                </a:cubicBezTo>
                <a:cubicBezTo>
                  <a:pt x="522" y="1836"/>
                  <a:pt x="637" y="1826"/>
                  <a:pt x="675" y="1834"/>
                </a:cubicBezTo>
                <a:cubicBezTo>
                  <a:pt x="713" y="1842"/>
                  <a:pt x="715" y="1859"/>
                  <a:pt x="718" y="1877"/>
                </a:cubicBezTo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pitchFamily="-84" charset="0"/>
            </a:endParaRPr>
          </a:p>
        </p:txBody>
      </p:sp>
      <p:pic>
        <p:nvPicPr>
          <p:cNvPr id="2" name="Picture 10">
            <a:extLst>
              <a:ext uri="{FF2B5EF4-FFF2-40B4-BE49-F238E27FC236}">
                <a16:creationId xmlns:a16="http://schemas.microsoft.com/office/drawing/2014/main" id="{C73F33D9-DFDA-3059-4647-4E1287777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732464" y="1011239"/>
            <a:ext cx="4935537" cy="53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3881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34200" y="4851400"/>
            <a:ext cx="2819400" cy="200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10515600" cy="1325563"/>
          </a:xfrm>
        </p:spPr>
        <p:txBody>
          <a:bodyPr/>
          <a:lstStyle/>
          <a:p>
            <a:pPr eaLnBrk="1" hangingPunct="1"/>
            <a:r>
              <a:rPr lang="en-US">
                <a:solidFill>
                  <a:srgbClr val="FF0000"/>
                </a:solidFill>
                <a:ea typeface="ＭＳ Ｐゴシック" pitchFamily="-84" charset="-128"/>
                <a:cs typeface="ＭＳ Ｐゴシック" pitchFamily="-84" charset="-128"/>
              </a:rPr>
              <a:t>skew-T view of sounding evolution</a:t>
            </a:r>
          </a:p>
        </p:txBody>
      </p:sp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1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2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3" name="Picture 7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4" name="Picture 8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5" name="Picture 9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6" name="Picture 10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7" name="Picture 11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1676400" y="1143001"/>
            <a:ext cx="4114800" cy="552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8" name="Picture 12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9" name="Picture 1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0" name="Picture 14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1" name="Picture 15"/>
          <p:cNvPicPr>
            <a:picLocks noChangeAspect="1" noChangeArrowheads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2" name="Picture 16"/>
          <p:cNvPicPr>
            <a:picLocks noChangeAspect="1" noChangeArrowheads="1"/>
          </p:cNvPicPr>
          <p:nvPr/>
        </p:nvPicPr>
        <p:blipFill>
          <a:blip r:embed="rId16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3" name="Picture 17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5" name="Picture 19"/>
          <p:cNvPicPr>
            <a:picLocks noChangeAspect="1" noChangeArrowheads="1"/>
          </p:cNvPicPr>
          <p:nvPr/>
        </p:nvPicPr>
        <p:blipFill>
          <a:blip r:embed="rId18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883" name="Text Box 20"/>
          <p:cNvSpPr txBox="1">
            <a:spLocks noChangeArrowheads="1"/>
          </p:cNvSpPr>
          <p:nvPr/>
        </p:nvSpPr>
        <p:spPr bwMode="auto">
          <a:xfrm>
            <a:off x="6172200" y="914400"/>
            <a:ext cx="4038600" cy="106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b="1">
                <a:solidFill>
                  <a:srgbClr val="FF0000"/>
                </a:solidFill>
                <a:latin typeface="Arial" pitchFamily="-84" charset="0"/>
              </a:rPr>
              <a:t>1530 UTC = 8:30 am, then</a:t>
            </a: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b="1">
                <a:solidFill>
                  <a:srgbClr val="FF0000"/>
                </a:solidFill>
                <a:latin typeface="Arial" pitchFamily="-84" charset="0"/>
              </a:rPr>
              <a:t>9:30,10,1030,11,1130,12,1230 local = 1930 UTC</a:t>
            </a:r>
          </a:p>
        </p:txBody>
      </p:sp>
      <p:pic>
        <p:nvPicPr>
          <p:cNvPr id="55317" name="Picture 21"/>
          <p:cNvPicPr>
            <a:picLocks noChangeAspect="1" noChangeArrowheads="1"/>
          </p:cNvPicPr>
          <p:nvPr/>
        </p:nvPicPr>
        <p:blipFill>
          <a:blip r:embed="rId19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8" name="Picture 22"/>
          <p:cNvPicPr>
            <a:picLocks noChangeAspect="1" noChangeArrowheads="1"/>
          </p:cNvPicPr>
          <p:nvPr/>
        </p:nvPicPr>
        <p:blipFill>
          <a:blip r:embed="rId20"/>
          <a:srcRect/>
          <a:stretch>
            <a:fillRect/>
          </a:stretch>
        </p:blipFill>
        <p:spPr bwMode="auto">
          <a:xfrm>
            <a:off x="5732464" y="1981200"/>
            <a:ext cx="4935537" cy="370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1920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66DFC-A9D1-BADD-D520-3B596746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C0FEF-43BC-FB14-8FD3-26CED9D70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846799-B0DA-73BD-2A79-83B29DD94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70" y="0"/>
            <a:ext cx="8578846" cy="6863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4A84A4A-E504-565E-CCEE-13FC5BCBF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873" y="1825625"/>
            <a:ext cx="6189127" cy="494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8441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1C42CE6-F809-0581-F610-63840129AD0A}"/>
              </a:ext>
            </a:extLst>
          </p:cNvPr>
          <p:cNvGrpSpPr/>
          <p:nvPr/>
        </p:nvGrpSpPr>
        <p:grpSpPr>
          <a:xfrm>
            <a:off x="657225" y="2728913"/>
            <a:ext cx="5252015" cy="4129089"/>
            <a:chOff x="1524000" y="3368263"/>
            <a:chExt cx="4385240" cy="348973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0" y="3368263"/>
              <a:ext cx="4385240" cy="3489739"/>
            </a:xfrm>
            <a:prstGeom prst="rect">
              <a:avLst/>
            </a:prstGeom>
          </p:spPr>
        </p:pic>
        <p:cxnSp>
          <p:nvCxnSpPr>
            <p:cNvPr id="9" name="Straight Connector 8"/>
            <p:cNvCxnSpPr>
              <a:cxnSpLocks/>
            </p:cNvCxnSpPr>
            <p:nvPr/>
          </p:nvCxnSpPr>
          <p:spPr>
            <a:xfrm>
              <a:off x="1719371" y="5491961"/>
              <a:ext cx="3395554" cy="0"/>
            </a:xfrm>
            <a:prstGeom prst="line">
              <a:avLst/>
            </a:prstGeom>
            <a:ln>
              <a:solidFill>
                <a:srgbClr val="FF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722" y="0"/>
            <a:ext cx="5863285" cy="4546073"/>
          </a:xfrm>
          <a:prstGeom prst="rect">
            <a:avLst/>
          </a:prstGeom>
        </p:spPr>
      </p:pic>
      <p:cxnSp>
        <p:nvCxnSpPr>
          <p:cNvPr id="10" name="Straight Connector 9"/>
          <p:cNvCxnSpPr>
            <a:cxnSpLocks/>
          </p:cNvCxnSpPr>
          <p:nvPr/>
        </p:nvCxnSpPr>
        <p:spPr>
          <a:xfrm>
            <a:off x="6853698" y="1596240"/>
            <a:ext cx="3519027" cy="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C909490-784F-5AE6-38F1-4DCC935898D5}"/>
              </a:ext>
            </a:extLst>
          </p:cNvPr>
          <p:cNvSpPr txBox="1"/>
          <p:nvPr/>
        </p:nvSpPr>
        <p:spPr>
          <a:xfrm>
            <a:off x="416751" y="360901"/>
            <a:ext cx="43879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prstClr val="black"/>
                </a:solidFill>
                <a:latin typeface="Calibri"/>
              </a:rPr>
              <a:t>which diagram uses "paper" area </a:t>
            </a:r>
          </a:p>
          <a:p>
            <a:r>
              <a:rPr lang="en-US" sz="3600">
                <a:solidFill>
                  <a:prstClr val="black"/>
                </a:solidFill>
                <a:latin typeface="Calibri"/>
              </a:rPr>
              <a:t>more informatively?</a:t>
            </a:r>
          </a:p>
        </p:txBody>
      </p:sp>
    </p:spTree>
    <p:extLst>
      <p:ext uri="{BB962C8B-B14F-4D97-AF65-F5344CB8AC3E}">
        <p14:creationId xmlns:p14="http://schemas.microsoft.com/office/powerpoint/2010/main" val="3600435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041D4-1822-6CBD-C8A6-E8211BA0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Exercise: get sounding near a multi-depth convective sky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899ED-C2D5-D7FE-DB53-866B74057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https://colab.research.google.com/drive/1CegU2KiBCJn8BNA0urT-M99Nwz7r8Jn-?usp=sharing</a:t>
            </a:r>
          </a:p>
        </p:txBody>
      </p:sp>
    </p:spTree>
    <p:extLst>
      <p:ext uri="{BB962C8B-B14F-4D97-AF65-F5344CB8AC3E}">
        <p14:creationId xmlns:p14="http://schemas.microsoft.com/office/powerpoint/2010/main" val="3628005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0D98-09E2-D682-873D-846622568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0"/>
            <a:ext cx="10515600" cy="1325563"/>
          </a:xfrm>
        </p:spPr>
        <p:txBody>
          <a:bodyPr/>
          <a:lstStyle/>
          <a:p>
            <a:pPr algn="ctr"/>
            <a:r>
              <a:rPr lang="en-US"/>
              <a:t>Convection: why air bothers to move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EE1BF-8CA4-9548-F206-39ACE174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4463"/>
            <a:ext cx="10515600" cy="4762500"/>
          </a:xfrm>
        </p:spPr>
        <p:txBody>
          <a:bodyPr/>
          <a:lstStyle/>
          <a:p>
            <a:r>
              <a:rPr lang="en-US"/>
              <a:t>subcloud PBL (below LCL):  convection mixes s (</a:t>
            </a:r>
            <a:r>
              <a:rPr lang="en-US">
                <a:sym typeface="Wingdings" pitchFamily="2" charset="2"/>
              </a:rPr>
              <a:t>s=C</a:t>
            </a:r>
            <a:r>
              <a:rPr lang="en-US" baseline="-25000">
                <a:sym typeface="Wingdings" pitchFamily="2" charset="2"/>
              </a:rPr>
              <a:t>p</a:t>
            </a:r>
            <a:r>
              <a:rPr lang="en-US">
                <a:sym typeface="Wingdings" pitchFamily="2" charset="2"/>
              </a:rPr>
              <a:t>T+gz= const)</a:t>
            </a:r>
          </a:p>
          <a:p>
            <a:pPr lvl="1"/>
            <a:r>
              <a:rPr lang="en-US">
                <a:sym typeface="Wingdings" pitchFamily="2" charset="2"/>
              </a:rPr>
              <a:t>ds/dz=0  dT/dz = -g/C</a:t>
            </a:r>
            <a:r>
              <a:rPr lang="en-US" baseline="-25000">
                <a:sym typeface="Wingdings" pitchFamily="2" charset="2"/>
              </a:rPr>
              <a:t>p</a:t>
            </a:r>
            <a:r>
              <a:rPr lang="en-US">
                <a:sym typeface="Wingdings" pitchFamily="2" charset="2"/>
              </a:rPr>
              <a:t> , the dry adiabatic lapse rate</a:t>
            </a:r>
          </a:p>
          <a:p>
            <a:pPr lvl="1"/>
            <a:endParaRPr lang="en-US">
              <a:sym typeface="Wingdings" pitchFamily="2" charset="2"/>
            </a:endParaRPr>
          </a:p>
          <a:p>
            <a:r>
              <a:rPr lang="en-US">
                <a:sym typeface="Wingdings" pitchFamily="2" charset="2"/>
              </a:rPr>
              <a:t>q and thus Lq and thus h = s+Lq are also well-mixed, constant </a:t>
            </a:r>
          </a:p>
          <a:p>
            <a:endParaRPr lang="en-US">
              <a:sym typeface="Wingdings" pitchFamily="2" charset="2"/>
            </a:endParaRPr>
          </a:p>
          <a:p>
            <a:r>
              <a:rPr lang="en-US">
                <a:sym typeface="Wingdings" pitchFamily="2" charset="2"/>
              </a:rPr>
              <a:t>lower molecular weight of H2O (</a:t>
            </a:r>
            <a:r>
              <a:rPr lang="en-US" i="1">
                <a:sym typeface="Wingdings" pitchFamily="2" charset="2"/>
              </a:rPr>
              <a:t>virtual effect):</a:t>
            </a:r>
            <a:r>
              <a:rPr lang="en-US">
                <a:sym typeface="Wingdings" pitchFamily="2" charset="2"/>
              </a:rPr>
              <a:t> s</a:t>
            </a:r>
            <a:r>
              <a:rPr lang="en-US" baseline="-25000">
                <a:sym typeface="Wingdings" pitchFamily="2" charset="2"/>
              </a:rPr>
              <a:t>v</a:t>
            </a:r>
            <a:r>
              <a:rPr lang="en-US">
                <a:sym typeface="Wingdings" pitchFamily="2" charset="2"/>
              </a:rPr>
              <a:t> is also well mixed</a:t>
            </a:r>
          </a:p>
          <a:p>
            <a:pPr marL="457200" lvl="1" indent="0">
              <a:buNone/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A7BCC7-E80F-2897-D59E-48B9CEF75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72" y="4735515"/>
            <a:ext cx="11906656" cy="1828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5738839-1A76-891E-391D-14A18A183C21}"/>
              </a:ext>
            </a:extLst>
          </p:cNvPr>
          <p:cNvSpPr/>
          <p:nvPr/>
        </p:nvSpPr>
        <p:spPr>
          <a:xfrm>
            <a:off x="3943350" y="5414963"/>
            <a:ext cx="7729538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B2E301-16D1-0F8F-1E2B-D5E785841ED2}"/>
              </a:ext>
            </a:extLst>
          </p:cNvPr>
          <p:cNvSpPr txBox="1"/>
          <p:nvPr/>
        </p:nvSpPr>
        <p:spPr>
          <a:xfrm rot="16200000">
            <a:off x="-650084" y="4550849"/>
            <a:ext cx="1811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pressure (hPa) </a:t>
            </a:r>
            <a:r>
              <a:rPr lang="en-US">
                <a:sym typeface="Wingdings" pitchFamily="2" charset="2"/>
              </a:rPr>
              <a:t>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428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1FAFA-5809-53B4-A281-4829C3F2C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2023-11-02 12Z (today)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8F1792-3298-A939-8A21-C669570F9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312" y="1662113"/>
            <a:ext cx="7728653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8B6E78-8753-CDD5-DCE1-117FCF7CD66E}"/>
              </a:ext>
            </a:extLst>
          </p:cNvPr>
          <p:cNvSpPr txBox="1"/>
          <p:nvPr/>
        </p:nvSpPr>
        <p:spPr>
          <a:xfrm>
            <a:off x="9121156" y="2666028"/>
            <a:ext cx="20945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Windy from the east, overcast, sprinkles </a:t>
            </a:r>
          </a:p>
        </p:txBody>
      </p:sp>
    </p:spTree>
    <p:extLst>
      <p:ext uri="{BB962C8B-B14F-4D97-AF65-F5344CB8AC3E}">
        <p14:creationId xmlns:p14="http://schemas.microsoft.com/office/powerpoint/2010/main" val="18311394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286ED-7A2E-796D-FA6B-312201DCA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DC14E-1506-A317-7703-F3739458F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C7B177-1435-70A0-1A2A-0FD3973FC0B5}"/>
              </a:ext>
            </a:extLst>
          </p:cNvPr>
          <p:cNvSpPr txBox="1"/>
          <p:nvPr/>
        </p:nvSpPr>
        <p:spPr>
          <a:xfrm>
            <a:off x="0" y="3105834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https://weather.uwyo.edu/upperair/images/2023110212.72202.skewt.parc.gif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7B40F240-2D40-A875-39D1-611C5904A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2" y="0"/>
            <a:ext cx="74771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52EC641-5916-B416-FD8E-49B496C67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052" y="1000125"/>
            <a:ext cx="6360948" cy="585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39488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323DB-856B-4073-FA98-8612A958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E218527-3405-E5AC-6726-B8DCDC580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65324" y="0"/>
            <a:ext cx="78089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F929F2-4A29-928B-58EF-470C4C5B3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238" y="17627"/>
            <a:ext cx="3657600" cy="508000"/>
          </a:xfrm>
          <a:prstGeom prst="rect">
            <a:avLst/>
          </a:prstGeom>
        </p:spPr>
      </p:pic>
      <p:pic>
        <p:nvPicPr>
          <p:cNvPr id="9" name="Content Placeholder 4" descr="A group of birds on a beach&#10;&#10;Description automatically generated">
            <a:extLst>
              <a:ext uri="{FF2B5EF4-FFF2-40B4-BE49-F238E27FC236}">
                <a16:creationId xmlns:a16="http://schemas.microsoft.com/office/drawing/2014/main" id="{D57D1D43-2817-4559-D73B-3C56C0F86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491667"/>
            <a:ext cx="6548437" cy="636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0988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B94B3DD6-E63C-9494-C3B2-33E977777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7906"/>
            <a:ext cx="6096000" cy="5733112"/>
          </a:xfrm>
          <a:prstGeom prst="rect">
            <a:avLst/>
          </a:prstGeom>
        </p:spPr>
      </p:pic>
      <p:pic>
        <p:nvPicPr>
          <p:cNvPr id="10" name="Picture 9" descr="A body of water with buildings and clouds in the sky&#10;&#10;Description automatically generated">
            <a:extLst>
              <a:ext uri="{FF2B5EF4-FFF2-40B4-BE49-F238E27FC236}">
                <a16:creationId xmlns:a16="http://schemas.microsoft.com/office/drawing/2014/main" id="{793B9454-7D43-FF1C-DFFE-2FC94759F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909" y="825645"/>
            <a:ext cx="7135091" cy="535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5752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82F63-0F68-A544-AD56-4628309F9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41D4CDC-8678-2F89-4863-52607250D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8" y="304800"/>
            <a:ext cx="6740789" cy="6472237"/>
          </a:xfrm>
          <a:prstGeom prst="rect">
            <a:avLst/>
          </a:prstGeom>
        </p:spPr>
      </p:pic>
      <p:pic>
        <p:nvPicPr>
          <p:cNvPr id="12" name="Content Placeholder 6" descr="A boat on the water&#10;&#10;Description automatically generated">
            <a:extLst>
              <a:ext uri="{FF2B5EF4-FFF2-40B4-BE49-F238E27FC236}">
                <a16:creationId xmlns:a16="http://schemas.microsoft.com/office/drawing/2014/main" id="{2F348F8D-7F65-AB7B-2514-4A43E4566A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555" b="-1"/>
          <a:stretch/>
        </p:blipFill>
        <p:spPr>
          <a:xfrm>
            <a:off x="6229350" y="1300163"/>
            <a:ext cx="596265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2684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44330-681E-B0C4-1FCE-B250AA06D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1CE55-8CFA-D2A4-176D-FB0235033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AF928BB-7393-AC65-2C41-A9C24B9D7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596063" cy="527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4717E16-A364-0751-6971-CFAC41A22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863" y="2989685"/>
            <a:ext cx="4200525" cy="386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53A5A3-E5C1-A1F2-BF3C-953415ADD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2146" y="0"/>
            <a:ext cx="5070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029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61A9C-EED5-7C2C-7933-91C278E32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E1AEF-E91A-E530-1790-D57550019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BE561C-0472-5C26-9BA4-279CF53FA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400" y="0"/>
            <a:ext cx="4927600" cy="568960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2F1FDAA5-FC3B-282C-D134-15D30A94E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5772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3511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5AADC-78EF-6B6B-6964-6144BD7BC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4311A-BAEB-6ADA-1EC5-4CFF8D817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8A1883C-C5B5-3D33-2059-F0E43B200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090173" cy="5672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9D272FFC-75F5-6E13-063F-0475757573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735" y="1862138"/>
            <a:ext cx="6006069" cy="480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B7CD8C-E0E5-55FA-3C46-3EB5079D1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9069" y="0"/>
            <a:ext cx="3683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8021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1. Good enough equations 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3646" y="1609864"/>
            <a:ext cx="8878855" cy="5052345"/>
          </a:xfrm>
        </p:spPr>
        <p:txBody>
          <a:bodyPr>
            <a:normAutofit/>
          </a:bodyPr>
          <a:lstStyle/>
          <a:p>
            <a:r>
              <a:rPr lang="en-US" dirty="0"/>
              <a:t>Thermodynamics</a:t>
            </a:r>
          </a:p>
          <a:p>
            <a:pPr lvl="1"/>
            <a:r>
              <a:rPr lang="en-US" dirty="0" err="1"/>
              <a:t>Air+water</a:t>
            </a:r>
            <a:r>
              <a:rPr lang="en-US" dirty="0"/>
              <a:t> in thermodynamic </a:t>
            </a:r>
            <a:r>
              <a:rPr lang="en-US" dirty="0" err="1"/>
              <a:t>eq'm</a:t>
            </a:r>
            <a:r>
              <a:rPr lang="en-US" dirty="0"/>
              <a:t>: a 3-space</a:t>
            </a:r>
          </a:p>
          <a:p>
            <a:pPr lvl="2"/>
            <a:r>
              <a:rPr lang="en-US" dirty="0"/>
              <a:t>sensor: p, T, RH</a:t>
            </a:r>
          </a:p>
          <a:p>
            <a:pPr lvl="2"/>
            <a:r>
              <a:rPr lang="en-US" dirty="0"/>
              <a:t>dynamical: pressure, density, latent energy</a:t>
            </a:r>
          </a:p>
          <a:p>
            <a:pPr lvl="2"/>
            <a:r>
              <a:rPr lang="en-US" dirty="0"/>
              <a:t>conserved: pressure, entropy, water mass</a:t>
            </a:r>
          </a:p>
          <a:p>
            <a:pPr lvl="2"/>
            <a:r>
              <a:rPr lang="en-US" dirty="0"/>
              <a:t>clear: p, DSE = </a:t>
            </a:r>
            <a:r>
              <a:rPr lang="en-US" dirty="0" err="1"/>
              <a:t>C</a:t>
            </a:r>
            <a:r>
              <a:rPr lang="en-US" baseline="-25000" dirty="0" err="1"/>
              <a:t>p</a:t>
            </a:r>
            <a:r>
              <a:rPr lang="en-US" dirty="0" err="1"/>
              <a:t>T</a:t>
            </a:r>
            <a:r>
              <a:rPr lang="en-US" dirty="0"/>
              <a:t> + </a:t>
            </a:r>
            <a:r>
              <a:rPr lang="en-US" dirty="0" err="1"/>
              <a:t>gz</a:t>
            </a:r>
            <a:r>
              <a:rPr lang="en-US" baseline="-25000" dirty="0" err="1"/>
              <a:t>hyd_ref</a:t>
            </a:r>
            <a:r>
              <a:rPr lang="en-US" dirty="0"/>
              <a:t>(p), MSE = DSE + </a:t>
            </a:r>
            <a:r>
              <a:rPr lang="en-US" dirty="0" err="1"/>
              <a:t>Lq</a:t>
            </a:r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Historical overhangs: </a:t>
            </a:r>
          </a:p>
          <a:p>
            <a:pPr lvl="2"/>
            <a:r>
              <a:rPr lang="en-US" dirty="0"/>
              <a:t>entropy since thermometers were invented first</a:t>
            </a:r>
          </a:p>
          <a:p>
            <a:pPr lvl="3"/>
            <a:r>
              <a:rPr lang="en-US" i="1" dirty="0">
                <a:solidFill>
                  <a:srgbClr val="FF0000"/>
                </a:solidFill>
              </a:rPr>
              <a:t>A farewell to entropy</a:t>
            </a:r>
            <a:r>
              <a:rPr lang="en-US" dirty="0"/>
              <a:t>, manifesto ch1 free on Web</a:t>
            </a:r>
          </a:p>
          <a:p>
            <a:pPr lvl="4"/>
            <a:r>
              <a:rPr lang="en-US" dirty="0"/>
              <a:t>T in energy units 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entropy dimensionless like probability</a:t>
            </a:r>
          </a:p>
          <a:p>
            <a:pPr lvl="2"/>
            <a:r>
              <a:rPr lang="en-US" dirty="0" err="1"/>
              <a:t>aerological</a:t>
            </a:r>
            <a:r>
              <a:rPr lang="en-US" dirty="0"/>
              <a:t> diagrams: mild nonlinearity w/o slide rule</a:t>
            </a:r>
          </a:p>
          <a:p>
            <a:pPr lvl="2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941387" y="124053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6623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254" y="0"/>
            <a:ext cx="6476979" cy="685417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565864" y="1339847"/>
            <a:ext cx="27510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prstClr val="black"/>
                </a:solidFill>
                <a:latin typeface="Calibri"/>
              </a:rPr>
              <a:t>Traditional </a:t>
            </a:r>
          </a:p>
          <a:p>
            <a:r>
              <a:rPr lang="en-US" sz="4400">
                <a:solidFill>
                  <a:prstClr val="black"/>
                </a:solidFill>
                <a:latin typeface="Calibri"/>
              </a:rPr>
              <a:t>skew-T: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38339" y="3349619"/>
            <a:ext cx="572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8000"/>
                </a:solidFill>
                <a:latin typeface="Calibri"/>
              </a:rPr>
              <a:t>Td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74456" y="481444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72781" y="2786397"/>
            <a:ext cx="38464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alibri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7341388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1" y="274638"/>
            <a:ext cx="10515600" cy="1387089"/>
          </a:xfrm>
        </p:spPr>
        <p:txBody>
          <a:bodyPr>
            <a:normAutofit fontScale="90000"/>
          </a:bodyPr>
          <a:lstStyle/>
          <a:p>
            <a:pPr algn="ctr"/>
            <a:br>
              <a:rPr lang="en-US"/>
            </a:br>
            <a:r>
              <a:rPr lang="en-US"/>
              <a:t>Sensible vs. latent fluxes over tropical ocean</a:t>
            </a:r>
            <a:br>
              <a:rPr lang="en-US"/>
            </a:b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703" y="2715504"/>
            <a:ext cx="8684519" cy="1882454"/>
          </a:xfrm>
          <a:prstGeom prst="rect">
            <a:avLst/>
          </a:prstGeom>
        </p:spPr>
      </p:pic>
      <p:grpSp>
        <p:nvGrpSpPr>
          <p:cNvPr id="3" name="Group 20"/>
          <p:cNvGrpSpPr/>
          <p:nvPr/>
        </p:nvGrpSpPr>
        <p:grpSpPr>
          <a:xfrm>
            <a:off x="1956372" y="3134314"/>
            <a:ext cx="3466706" cy="3528606"/>
            <a:chOff x="432372" y="3134314"/>
            <a:chExt cx="3466706" cy="3528606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432372" y="3134314"/>
              <a:ext cx="337791" cy="135099"/>
            </a:xfrm>
            <a:prstGeom prst="straightConnector1">
              <a:avLst/>
            </a:prstGeom>
            <a:ln w="38100" cap="flat" cmpd="sng" algn="ctr">
              <a:solidFill>
                <a:srgbClr val="FF6600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0466" y="5093260"/>
              <a:ext cx="3358612" cy="156966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4800">
                  <a:ln>
                    <a:solidFill>
                      <a:srgbClr val="FF0000"/>
                    </a:solidFill>
                  </a:ln>
                  <a:solidFill>
                    <a:srgbClr val="FF6600"/>
                  </a:solidFill>
                  <a:latin typeface="Calibri"/>
                </a:rPr>
                <a:t>sensible</a:t>
              </a:r>
            </a:p>
            <a:p>
              <a:r>
                <a:rPr lang="en-US" sz="4800" b="1">
                  <a:ln>
                    <a:solidFill>
                      <a:prstClr val="black"/>
                    </a:solidFill>
                  </a:ln>
                  <a:solidFill>
                    <a:srgbClr val="FF6600"/>
                  </a:solidFill>
                  <a:latin typeface="Symbol" charset="2"/>
                  <a:cs typeface="Symbol" charset="2"/>
                </a:rPr>
                <a:t>a </a:t>
              </a:r>
              <a:r>
                <a:rPr lang="en-US" sz="4800">
                  <a:ln>
                    <a:solidFill>
                      <a:srgbClr val="FF0000"/>
                    </a:solidFill>
                  </a:ln>
                  <a:solidFill>
                    <a:srgbClr val="FF6600"/>
                  </a:solidFill>
                  <a:latin typeface="Calibri"/>
                </a:rPr>
                <a:t>this length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rot="16200000" flipV="1">
              <a:off x="67672" y="3769232"/>
              <a:ext cx="1850867" cy="79718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21"/>
          <p:cNvGrpSpPr/>
          <p:nvPr/>
        </p:nvGrpSpPr>
        <p:grpSpPr>
          <a:xfrm>
            <a:off x="6693234" y="3174844"/>
            <a:ext cx="3974766" cy="3505376"/>
            <a:chOff x="4966559" y="3174844"/>
            <a:chExt cx="3974766" cy="3505376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5242515" y="3174844"/>
              <a:ext cx="2513164" cy="81059"/>
            </a:xfrm>
            <a:prstGeom prst="straightConnector1">
              <a:avLst/>
            </a:prstGeom>
            <a:ln w="57150" cap="flat" cmpd="sng" algn="ctr">
              <a:solidFill>
                <a:srgbClr val="0000FF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966559" y="5110560"/>
              <a:ext cx="3974766" cy="1569660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sz="4800">
                  <a:solidFill>
                    <a:srgbClr val="0000FF"/>
                  </a:solidFill>
                  <a:latin typeface="Calibri"/>
                </a:rPr>
                <a:t>latent+sensible</a:t>
              </a:r>
            </a:p>
            <a:p>
              <a:pPr algn="r"/>
              <a:r>
                <a:rPr lang="en-US" sz="4800" b="1">
                  <a:ln>
                    <a:solidFill>
                      <a:prstClr val="black"/>
                    </a:solidFill>
                  </a:ln>
                  <a:solidFill>
                    <a:srgbClr val="0000FF"/>
                  </a:solidFill>
                  <a:latin typeface="Symbol" charset="2"/>
                  <a:cs typeface="Symbol" charset="2"/>
                </a:rPr>
                <a:t>a</a:t>
              </a:r>
              <a:r>
                <a:rPr lang="en-US" sz="4800" b="1">
                  <a:ln>
                    <a:solidFill>
                      <a:prstClr val="black"/>
                    </a:solidFill>
                  </a:ln>
                  <a:solidFill>
                    <a:srgbClr val="FF0000"/>
                  </a:solidFill>
                  <a:latin typeface="Symbol" charset="2"/>
                  <a:cs typeface="Symbol" charset="2"/>
                </a:rPr>
                <a:t> </a:t>
              </a:r>
              <a:r>
                <a:rPr lang="en-US" sz="4800">
                  <a:solidFill>
                    <a:srgbClr val="0000FF"/>
                  </a:solidFill>
                  <a:latin typeface="Calibri"/>
                </a:rPr>
                <a:t>this length</a:t>
              </a: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rot="5400000" flipH="1" flipV="1">
              <a:off x="5939043" y="4158665"/>
              <a:ext cx="1881678" cy="7615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E6EA8DA-0B25-695B-AFC9-C56272BA74DB}"/>
              </a:ext>
            </a:extLst>
          </p:cNvPr>
          <p:cNvSpPr txBox="1"/>
          <p:nvPr/>
        </p:nvSpPr>
        <p:spPr>
          <a:xfrm>
            <a:off x="629203" y="1355828"/>
            <a:ext cx="113348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Flux = (vertical turbulent mass flux) * (excess energy per unit mass)</a:t>
            </a:r>
          </a:p>
          <a:p>
            <a:pPr algn="ctr"/>
            <a:r>
              <a:rPr lang="en-US" sz="3200"/>
              <a:t>                              C</a:t>
            </a:r>
            <a:r>
              <a:rPr lang="en-US" sz="3200" baseline="-25000"/>
              <a:t>drag </a:t>
            </a:r>
            <a:r>
              <a:rPr lang="en-US" sz="3200">
                <a:latin typeface="Symbol" pitchFamily="2" charset="2"/>
              </a:rPr>
              <a:t>r</a:t>
            </a:r>
            <a:r>
              <a:rPr lang="en-US" sz="3200"/>
              <a:t>|V|     *     (s</a:t>
            </a:r>
            <a:r>
              <a:rPr lang="en-US" sz="3200" baseline="-25000"/>
              <a:t>sfc</a:t>
            </a:r>
            <a:r>
              <a:rPr lang="en-US" sz="3200"/>
              <a:t>-s</a:t>
            </a:r>
            <a:r>
              <a:rPr lang="en-US" sz="3200" baseline="-25000"/>
              <a:t>skin</a:t>
            </a:r>
            <a:r>
              <a:rPr lang="en-US" sz="3200"/>
              <a:t>) or (h</a:t>
            </a:r>
            <a:r>
              <a:rPr lang="en-US" sz="3200" baseline="-25000"/>
              <a:t>sfc</a:t>
            </a:r>
            <a:r>
              <a:rPr lang="en-US" sz="3200"/>
              <a:t>-h</a:t>
            </a:r>
            <a:r>
              <a:rPr lang="en-US" sz="3200" baseline="-25000"/>
              <a:t>skin</a:t>
            </a:r>
            <a:r>
              <a:rPr lang="en-US" sz="3200"/>
              <a:t>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C07B77-805D-30C1-B140-AFB636A5AD22}"/>
              </a:ext>
            </a:extLst>
          </p:cNvPr>
          <p:cNvSpPr txBox="1"/>
          <p:nvPr/>
        </p:nvSpPr>
        <p:spPr>
          <a:xfrm>
            <a:off x="162785" y="3057727"/>
            <a:ext cx="1616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skin values:</a:t>
            </a:r>
          </a:p>
        </p:txBody>
      </p:sp>
    </p:spTree>
    <p:extLst>
      <p:ext uri="{BB962C8B-B14F-4D97-AF65-F5344CB8AC3E}">
        <p14:creationId xmlns:p14="http://schemas.microsoft.com/office/powerpoint/2010/main" val="1949918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Why skew the T? Otherwise crazy wide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790" y="845665"/>
            <a:ext cx="6411792" cy="601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940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/>
          <a:lstStyle/>
          <a:p>
            <a:r>
              <a:rPr lang="en-US"/>
              <a:t>Why </a:t>
            </a:r>
            <a:r>
              <a:rPr lang="en-US">
                <a:solidFill>
                  <a:srgbClr val="FF0000"/>
                </a:solidFill>
              </a:rPr>
              <a:t>log-p</a:t>
            </a:r>
            <a:r>
              <a:rPr lang="en-US"/>
              <a:t>? At least there’s a reason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1457325"/>
            <a:ext cx="10758488" cy="515655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Area on diagram is proportional to thickness </a:t>
            </a:r>
            <a:r>
              <a:rPr lang="en-US" dirty="0">
                <a:latin typeface="Symbol" charset="2"/>
                <a:cs typeface="Symbol" charset="2"/>
              </a:rPr>
              <a:t>Z’</a:t>
            </a:r>
            <a:r>
              <a:rPr lang="en-US" dirty="0"/>
              <a:t> = RT’/g </a:t>
            </a:r>
            <a:r>
              <a:rPr lang="en-US" dirty="0" err="1">
                <a:latin typeface="Symbol" charset="2"/>
                <a:cs typeface="Symbol" charset="2"/>
              </a:rPr>
              <a:t>D</a:t>
            </a:r>
            <a:r>
              <a:rPr lang="en-US" dirty="0" err="1"/>
              <a:t>ln</a:t>
            </a:r>
            <a:r>
              <a:rPr lang="en-US" dirty="0"/>
              <a:t>(p) for a layer of T’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Area on diagram is proportional to Work done by the buoyancy force on an </a:t>
            </a:r>
            <a:r>
              <a:rPr lang="en-US" dirty="0">
                <a:solidFill>
                  <a:srgbClr val="0000FF"/>
                </a:solidFill>
              </a:rPr>
              <a:t>undiluted </a:t>
            </a:r>
            <a:r>
              <a:rPr lang="en-US" dirty="0"/>
              <a:t>parcel (CAPE) with a given T</a:t>
            </a:r>
            <a:r>
              <a:rPr lang="en-US" baseline="-25000" dirty="0"/>
              <a:t>parcel</a:t>
            </a:r>
            <a:r>
              <a:rPr lang="en-US" dirty="0"/>
              <a:t>-T</a:t>
            </a:r>
            <a:r>
              <a:rPr lang="en-US" baseline="-25000" dirty="0"/>
              <a:t>env</a:t>
            </a:r>
            <a:endParaRPr lang="en-US" dirty="0"/>
          </a:p>
          <a:p>
            <a:pPr marL="1200150" lvl="1" indent="-742950">
              <a:buFont typeface="+mj-lt"/>
              <a:buAutoNum type="arabicPeriod"/>
            </a:pPr>
            <a:endParaRPr lang="en-US" sz="4000" dirty="0">
              <a:solidFill>
                <a:srgbClr val="FF0000"/>
              </a:solidFill>
            </a:endParaRPr>
          </a:p>
        </p:txBody>
      </p:sp>
      <p:graphicFrame>
        <p:nvGraphicFramePr>
          <p:cNvPr id="22221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5427695"/>
              </p:ext>
            </p:extLst>
          </p:nvPr>
        </p:nvGraphicFramePr>
        <p:xfrm>
          <a:off x="3821114" y="3457576"/>
          <a:ext cx="4232275" cy="215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549400" imgH="787400" progId="Equation.3">
                  <p:embed/>
                </p:oleObj>
              </mc:Choice>
              <mc:Fallback>
                <p:oleObj name="Equation" r:id="rId2" imgW="1549400" imgH="787400" progId="Equation.3">
                  <p:embed/>
                  <p:pic>
                    <p:nvPicPr>
                      <p:cNvPr id="22221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21114" y="3457576"/>
                        <a:ext cx="4232275" cy="2152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6740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/>
          <a:lstStyle/>
          <a:p>
            <a:r>
              <a:rPr lang="en-US"/>
              <a:t>Why T vs. </a:t>
            </a:r>
            <a:r>
              <a:rPr lang="en-US">
                <a:solidFill>
                  <a:srgbClr val="FF0000"/>
                </a:solidFill>
              </a:rPr>
              <a:t>log-p</a:t>
            </a:r>
            <a:r>
              <a:rPr lang="en-US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7667" y="1985963"/>
            <a:ext cx="8733673" cy="4627913"/>
          </a:xfrm>
        </p:spPr>
        <p:txBody>
          <a:bodyPr>
            <a:normAutofit/>
          </a:bodyPr>
          <a:lstStyle/>
          <a:p>
            <a:pPr lvl="1"/>
            <a:r>
              <a:rPr lang="en-US" sz="4000" dirty="0">
                <a:solidFill>
                  <a:srgbClr val="FF0000"/>
                </a:solidFill>
              </a:rPr>
              <a:t>BUT</a:t>
            </a:r>
          </a:p>
          <a:p>
            <a:r>
              <a:rPr lang="en-US" dirty="0"/>
              <a:t>Not a view of mass (log-p rather than p; more like Z)</a:t>
            </a:r>
          </a:p>
          <a:p>
            <a:endParaRPr lang="en-US" dirty="0"/>
          </a:p>
          <a:p>
            <a:r>
              <a:rPr lang="en-US" dirty="0"/>
              <a:t>Crimped view of important lower troposphere</a:t>
            </a:r>
          </a:p>
          <a:p>
            <a:endParaRPr lang="en-US" dirty="0"/>
          </a:p>
          <a:p>
            <a:r>
              <a:rPr lang="en-US" dirty="0"/>
              <a:t>Very misleading, nonlinear, unhelpful view of moisture (as T-T</a:t>
            </a:r>
            <a:r>
              <a:rPr lang="en-US" baseline="-25000" dirty="0"/>
              <a:t>d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dirty="0"/>
              <a:t>For instance, no graphical ability to see how </a:t>
            </a:r>
            <a:r>
              <a:rPr lang="en-US" dirty="0">
                <a:solidFill>
                  <a:srgbClr val="0000FF"/>
                </a:solidFill>
              </a:rPr>
              <a:t>dilution by a dry layer </a:t>
            </a:r>
            <a:r>
              <a:rPr lang="en-US" dirty="0"/>
              <a:t>would affect buoyancy of lifted air parcels</a:t>
            </a:r>
          </a:p>
        </p:txBody>
      </p:sp>
    </p:spTree>
    <p:extLst>
      <p:ext uri="{BB962C8B-B14F-4D97-AF65-F5344CB8AC3E}">
        <p14:creationId xmlns:p14="http://schemas.microsoft.com/office/powerpoint/2010/main" val="76957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254" y="0"/>
            <a:ext cx="6476979" cy="685417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4350" y="1420571"/>
            <a:ext cx="345822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prstClr val="black"/>
              </a:solidFill>
              <a:latin typeface="Calibri"/>
            </a:endParaRPr>
          </a:p>
          <a:p>
            <a:endParaRPr lang="en-US" sz="2800" dirty="0">
              <a:solidFill>
                <a:prstClr val="black"/>
              </a:solidFill>
              <a:latin typeface="Calibri"/>
            </a:endParaRPr>
          </a:p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Note the water vapor distortions and exaggerations of</a:t>
            </a:r>
          </a:p>
          <a:p>
            <a:r>
              <a:rPr lang="en-US" sz="2800" dirty="0" err="1">
                <a:solidFill>
                  <a:prstClr val="black"/>
                </a:solidFill>
                <a:latin typeface="Calibri"/>
              </a:rPr>
              <a:t>skewT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 diagram!</a:t>
            </a:r>
          </a:p>
          <a:p>
            <a:endParaRPr lang="en-US" sz="2800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5" name="Straight Arrow Connector 4"/>
          <p:cNvCxnSpPr>
            <a:cxnSpLocks/>
          </p:cNvCxnSpPr>
          <p:nvPr/>
        </p:nvCxnSpPr>
        <p:spPr>
          <a:xfrm flipV="1">
            <a:off x="7909525" y="2071688"/>
            <a:ext cx="309906" cy="3415910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cxnSpLocks/>
          </p:cNvCxnSpPr>
          <p:nvPr/>
        </p:nvCxnSpPr>
        <p:spPr>
          <a:xfrm flipV="1">
            <a:off x="6160393" y="1271588"/>
            <a:ext cx="1440557" cy="2263001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97452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187" y="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>
                <a:solidFill>
                  <a:prstClr val="black"/>
                </a:solidFill>
              </a:rPr>
              <a:t>static energy and parcel buoyancy </a:t>
            </a:r>
            <a:endParaRPr lang="en-US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22130"/>
            <a:ext cx="8229600" cy="4904034"/>
          </a:xfrm>
        </p:spPr>
        <p:txBody>
          <a:bodyPr>
            <a:normAutofit fontScale="47500" lnSpcReduction="20000"/>
          </a:bodyPr>
          <a:lstStyle/>
          <a:p>
            <a:pPr lvl="0">
              <a:buNone/>
            </a:pPr>
            <a:endParaRPr lang="en-US" sz="11000" i="1">
              <a:solidFill>
                <a:prstClr val="black"/>
              </a:solidFill>
            </a:endParaRPr>
          </a:p>
          <a:p>
            <a:pPr lvl="0">
              <a:buNone/>
            </a:pPr>
            <a:r>
              <a:rPr lang="en-US" sz="11000" i="1">
                <a:solidFill>
                  <a:prstClr val="black"/>
                </a:solidFill>
              </a:rPr>
              <a:t>s </a:t>
            </a:r>
            <a:r>
              <a:rPr lang="en-US" sz="11000">
                <a:solidFill>
                  <a:prstClr val="black"/>
                </a:solidFill>
              </a:rPr>
              <a:t>= C</a:t>
            </a:r>
            <a:r>
              <a:rPr lang="en-US" sz="11000" baseline="-25000">
                <a:solidFill>
                  <a:prstClr val="black"/>
                </a:solidFill>
              </a:rPr>
              <a:t>p</a:t>
            </a:r>
            <a:r>
              <a:rPr lang="en-US" sz="11000">
                <a:solidFill>
                  <a:prstClr val="black"/>
                </a:solidFill>
              </a:rPr>
              <a:t>T </a:t>
            </a:r>
            <a:r>
              <a:rPr lang="en-US" sz="11000">
                <a:solidFill>
                  <a:srgbClr val="FF0000"/>
                </a:solidFill>
              </a:rPr>
              <a:t>+ gz</a:t>
            </a:r>
          </a:p>
          <a:p>
            <a:pPr lvl="0">
              <a:buNone/>
            </a:pPr>
            <a:endParaRPr lang="en-US" sz="7200">
              <a:solidFill>
                <a:srgbClr val="FF0000"/>
              </a:solidFill>
            </a:endParaRPr>
          </a:p>
          <a:p>
            <a:pPr lvl="0">
              <a:buNone/>
            </a:pPr>
            <a:r>
              <a:rPr lang="en-US" sz="7200">
                <a:solidFill>
                  <a:srgbClr val="FF0000"/>
                </a:solidFill>
              </a:rPr>
              <a:t> </a:t>
            </a:r>
            <a:r>
              <a:rPr lang="en-US" sz="7200">
                <a:solidFill>
                  <a:srgbClr val="0000FF"/>
                </a:solidFill>
              </a:rPr>
              <a:t>Conserved during adiabatic vertical motions (like </a:t>
            </a:r>
            <a:r>
              <a:rPr lang="en-US" sz="7200">
                <a:solidFill>
                  <a:srgbClr val="0000FF"/>
                </a:solidFill>
                <a:latin typeface="Symbol" charset="2"/>
                <a:cs typeface="Symbol" charset="2"/>
              </a:rPr>
              <a:t>q</a:t>
            </a:r>
            <a:r>
              <a:rPr lang="en-US" sz="7200">
                <a:solidFill>
                  <a:srgbClr val="0000FF"/>
                </a:solidFill>
              </a:rPr>
              <a:t>)</a:t>
            </a:r>
          </a:p>
          <a:p>
            <a:pPr lvl="0">
              <a:buNone/>
            </a:pPr>
            <a:endParaRPr lang="en-US" sz="7200">
              <a:solidFill>
                <a:srgbClr val="0000FF"/>
              </a:solidFill>
              <a:latin typeface="Symbol" charset="2"/>
              <a:cs typeface="Symbol" charset="2"/>
            </a:endParaRPr>
          </a:p>
          <a:p>
            <a:pPr lvl="0">
              <a:buFont typeface="Wingdings" pitchFamily="-109" charset="2"/>
              <a:buChar char="à"/>
            </a:pPr>
            <a:r>
              <a:rPr lang="en-US" sz="7200">
                <a:solidFill>
                  <a:srgbClr val="0000FF"/>
                </a:solidFill>
                <a:sym typeface="Wingdings"/>
              </a:rPr>
              <a:t>dry adiabatic lapse rate in well-mixed layer</a:t>
            </a:r>
          </a:p>
          <a:p>
            <a:pPr lvl="1">
              <a:buNone/>
            </a:pPr>
            <a:r>
              <a:rPr lang="en-US" sz="6800">
                <a:solidFill>
                  <a:srgbClr val="0000FF"/>
                </a:solidFill>
                <a:sym typeface="Wingdings"/>
              </a:rPr>
              <a:t>			ds/dz=0  dT/dz = -g/C</a:t>
            </a:r>
            <a:r>
              <a:rPr lang="en-US" sz="6600" baseline="-25000">
                <a:solidFill>
                  <a:srgbClr val="0000FF"/>
                </a:solidFill>
                <a:sym typeface="Wingdings"/>
              </a:rPr>
              <a:t>p</a:t>
            </a:r>
            <a:r>
              <a:rPr lang="en-US" sz="6800">
                <a:solidFill>
                  <a:srgbClr val="0000FF"/>
                </a:solidFill>
                <a:sym typeface="Wingdings"/>
              </a:rPr>
              <a:t> = </a:t>
            </a:r>
            <a:r>
              <a:rPr lang="en-US" sz="6600">
                <a:solidFill>
                  <a:srgbClr val="0000FF"/>
                </a:solidFill>
                <a:latin typeface="Symbol" charset="2"/>
                <a:cs typeface="Symbol" charset="2"/>
                <a:sym typeface="Wingdings"/>
              </a:rPr>
              <a:t>G</a:t>
            </a:r>
            <a:r>
              <a:rPr lang="en-US" sz="6600" baseline="-25000">
                <a:solidFill>
                  <a:srgbClr val="0000FF"/>
                </a:solidFill>
                <a:sym typeface="Wingdings"/>
              </a:rPr>
              <a:t>d</a:t>
            </a:r>
            <a:r>
              <a:rPr lang="en-US" sz="6800">
                <a:solidFill>
                  <a:srgbClr val="0000FF"/>
                </a:solidFill>
                <a:sym typeface="Wingdings"/>
              </a:rPr>
              <a:t> </a:t>
            </a:r>
            <a:endParaRPr lang="en-US" sz="6800">
              <a:solidFill>
                <a:srgbClr val="0000FF"/>
              </a:solidFill>
              <a:latin typeface="Symbol" charset="2"/>
              <a:cs typeface="Symbol" charset="2"/>
            </a:endParaRPr>
          </a:p>
          <a:p>
            <a:pPr>
              <a:buNone/>
            </a:pPr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1250350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Static energies II: moist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Dry:     </a:t>
            </a:r>
            <a:r>
              <a:rPr lang="en-US" sz="7200"/>
              <a:t>s = C</a:t>
            </a:r>
            <a:r>
              <a:rPr lang="en-US" sz="7200" baseline="-25000"/>
              <a:t>p</a:t>
            </a:r>
            <a:r>
              <a:rPr lang="en-US" sz="7200"/>
              <a:t>T + gz</a:t>
            </a:r>
          </a:p>
          <a:p>
            <a:pPr lvl="0"/>
            <a:r>
              <a:rPr lang="en-US">
                <a:solidFill>
                  <a:prstClr val="black"/>
                </a:solidFill>
              </a:rPr>
              <a:t>Moist: </a:t>
            </a:r>
            <a:r>
              <a:rPr lang="en-US" sz="7200">
                <a:solidFill>
                  <a:prstClr val="black"/>
                </a:solidFill>
              </a:rPr>
              <a:t>h = C</a:t>
            </a:r>
            <a:r>
              <a:rPr lang="en-US" sz="7200" baseline="-25000">
                <a:solidFill>
                  <a:prstClr val="black"/>
                </a:solidFill>
              </a:rPr>
              <a:t>p</a:t>
            </a:r>
            <a:r>
              <a:rPr lang="en-US" sz="7200">
                <a:solidFill>
                  <a:prstClr val="black"/>
                </a:solidFill>
              </a:rPr>
              <a:t>T+ gz </a:t>
            </a:r>
            <a:r>
              <a:rPr lang="en-US" sz="7200">
                <a:solidFill>
                  <a:srgbClr val="FF0000"/>
                </a:solidFill>
              </a:rPr>
              <a:t>+Lq</a:t>
            </a:r>
            <a:r>
              <a:rPr lang="en-US" sz="7200" baseline="-25000">
                <a:solidFill>
                  <a:srgbClr val="FF0000"/>
                </a:solidFill>
              </a:rPr>
              <a:t>v</a:t>
            </a:r>
          </a:p>
          <a:p>
            <a:pPr lvl="0"/>
            <a:endParaRPr lang="en-US" sz="7200">
              <a:solidFill>
                <a:srgbClr val="0000FF"/>
              </a:solidFill>
            </a:endParaRPr>
          </a:p>
          <a:p>
            <a:pPr lvl="0"/>
            <a:r>
              <a:rPr lang="en-US" sz="4235">
                <a:solidFill>
                  <a:srgbClr val="0000FF"/>
                </a:solidFill>
              </a:rPr>
              <a:t>Conserved during adiabatic vertical motions, even if there is condensation (just like </a:t>
            </a:r>
            <a:r>
              <a:rPr lang="en-US" sz="4235">
                <a:solidFill>
                  <a:srgbClr val="0000FF"/>
                </a:solidFill>
                <a:latin typeface="Symbol" charset="2"/>
                <a:cs typeface="Symbol" charset="2"/>
              </a:rPr>
              <a:t>q</a:t>
            </a:r>
            <a:r>
              <a:rPr lang="en-US" sz="4235" baseline="-25000">
                <a:solidFill>
                  <a:srgbClr val="FF0000"/>
                </a:solidFill>
              </a:rPr>
              <a:t>e</a:t>
            </a:r>
            <a:r>
              <a:rPr lang="en-US" sz="4235">
                <a:solidFill>
                  <a:srgbClr val="0000FF"/>
                </a:solidFill>
              </a:rPr>
              <a:t>)</a:t>
            </a:r>
            <a:endParaRPr lang="en-US" sz="4235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356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/>
              <a:t>Static energies III: saturated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956" y="1143000"/>
            <a:ext cx="10606087" cy="5511561"/>
          </a:xfrm>
        </p:spPr>
        <p:txBody>
          <a:bodyPr>
            <a:normAutofit fontScale="925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Dry:     </a:t>
            </a:r>
            <a:r>
              <a:rPr kumimoji="0" lang="en-US" sz="5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= </a:t>
            </a:r>
            <a:r>
              <a:rPr kumimoji="0" lang="en-US" sz="5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r>
              <a:rPr kumimoji="0" lang="en-US" sz="5700" b="0" i="0" u="none" strike="noStrike" kern="1200" cap="none" spc="0" normalizeH="0" baseline="-25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  <a:r>
              <a:rPr kumimoji="0" lang="en-US" sz="5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</a:t>
            </a:r>
            <a:r>
              <a:rPr kumimoji="0" lang="en-US" sz="5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+ </a:t>
            </a:r>
            <a:r>
              <a:rPr kumimoji="0" lang="en-US" sz="5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gz</a:t>
            </a:r>
            <a:endParaRPr kumimoji="0" lang="en-US" sz="5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Moist: 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    =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+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gz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Lq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5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Sat:    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sat</a:t>
            </a:r>
            <a:r>
              <a:rPr kumimoji="0" lang="en-US" sz="5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+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gz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 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Lq</a:t>
            </a:r>
            <a:r>
              <a:rPr kumimoji="0" lang="en-US" sz="5200" b="0" i="0" u="none" strike="noStrike" kern="1200" cap="none" spc="0" normalizeH="0" baseline="-2500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sat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T,p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5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sz="7200" dirty="0">
              <a:solidFill>
                <a:srgbClr val="0000FF"/>
              </a:solidFill>
            </a:endParaRPr>
          </a:p>
          <a:p>
            <a:pPr>
              <a:defRPr/>
            </a:pP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 (</a:t>
            </a:r>
            <a:r>
              <a:rPr kumimoji="0" lang="en-US" sz="43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T,p</a:t>
            </a: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 only: </a:t>
            </a:r>
            <a:r>
              <a:rPr kumimoji="0" lang="en-US" sz="4300" b="0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moisture information</a:t>
            </a: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conserved at all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Enhanced T(p) info: </a:t>
            </a:r>
            <a:r>
              <a:rPr lang="en-US" sz="4300" dirty="0">
                <a:solidFill>
                  <a:srgbClr val="0000FF"/>
                </a:solidFill>
                <a:latin typeface="Calibri" panose="020F0502020204030204"/>
              </a:rPr>
              <a:t>q</a:t>
            </a:r>
            <a:r>
              <a:rPr kumimoji="0" lang="en-US" sz="43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sat</a:t>
            </a:r>
            <a:r>
              <a:rPr kumimoji="0" lang="en-US" sz="4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(T) an increasing function</a:t>
            </a:r>
          </a:p>
          <a:p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174814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/>
              <a:t>Static energies: moist, via RH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956" y="1157287"/>
            <a:ext cx="10606087" cy="551156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Dry:     </a:t>
            </a:r>
            <a:r>
              <a:rPr lang="en-US" sz="6200" dirty="0"/>
              <a:t>s = </a:t>
            </a:r>
            <a:r>
              <a:rPr lang="en-US" sz="6200" dirty="0" err="1"/>
              <a:t>C</a:t>
            </a:r>
            <a:r>
              <a:rPr lang="en-US" sz="6200" baseline="-25000" dirty="0" err="1"/>
              <a:t>p</a:t>
            </a:r>
            <a:r>
              <a:rPr lang="en-US" sz="6200" dirty="0" err="1"/>
              <a:t>T</a:t>
            </a:r>
            <a:r>
              <a:rPr lang="en-US" sz="6200" dirty="0"/>
              <a:t> + </a:t>
            </a:r>
            <a:r>
              <a:rPr lang="en-US" sz="6200" dirty="0" err="1"/>
              <a:t>gz</a:t>
            </a:r>
            <a:endParaRPr lang="en-US" sz="6200" dirty="0"/>
          </a:p>
          <a:p>
            <a:r>
              <a:rPr lang="en-US" dirty="0">
                <a:solidFill>
                  <a:prstClr val="black"/>
                </a:solidFill>
              </a:rPr>
              <a:t>Moist: </a:t>
            </a:r>
            <a:r>
              <a:rPr lang="en-US" sz="5600" dirty="0">
                <a:solidFill>
                  <a:prstClr val="black"/>
                </a:solidFill>
              </a:rPr>
              <a:t>h    = </a:t>
            </a:r>
            <a:r>
              <a:rPr lang="en-US" sz="5600" dirty="0" err="1">
                <a:solidFill>
                  <a:prstClr val="black"/>
                </a:solidFill>
              </a:rPr>
              <a:t>C</a:t>
            </a:r>
            <a:r>
              <a:rPr lang="en-US" sz="5600" baseline="-25000" dirty="0" err="1">
                <a:solidFill>
                  <a:prstClr val="black"/>
                </a:solidFill>
              </a:rPr>
              <a:t>p</a:t>
            </a:r>
            <a:r>
              <a:rPr lang="en-US" sz="5600" dirty="0" err="1">
                <a:solidFill>
                  <a:prstClr val="black"/>
                </a:solidFill>
              </a:rPr>
              <a:t>T</a:t>
            </a:r>
            <a:r>
              <a:rPr lang="en-US" sz="5600" dirty="0">
                <a:solidFill>
                  <a:prstClr val="black"/>
                </a:solidFill>
              </a:rPr>
              <a:t> + </a:t>
            </a:r>
            <a:r>
              <a:rPr lang="en-US" sz="5600" dirty="0" err="1">
                <a:solidFill>
                  <a:prstClr val="black"/>
                </a:solidFill>
              </a:rPr>
              <a:t>gz</a:t>
            </a:r>
            <a:r>
              <a:rPr lang="en-US" sz="5600" dirty="0">
                <a:solidFill>
                  <a:prstClr val="black"/>
                </a:solidFill>
              </a:rPr>
              <a:t> </a:t>
            </a:r>
            <a:r>
              <a:rPr lang="en-US" sz="5600" dirty="0">
                <a:solidFill>
                  <a:srgbClr val="FF0000"/>
                </a:solidFill>
              </a:rPr>
              <a:t>+ </a:t>
            </a:r>
            <a:r>
              <a:rPr lang="en-US" sz="5600" dirty="0" err="1">
                <a:solidFill>
                  <a:srgbClr val="FF0000"/>
                </a:solidFill>
              </a:rPr>
              <a:t>Lq</a:t>
            </a:r>
            <a:r>
              <a:rPr lang="en-US" sz="5600" baseline="-25000" dirty="0" err="1">
                <a:solidFill>
                  <a:srgbClr val="FF0000"/>
                </a:solidFill>
              </a:rPr>
              <a:t>sat</a:t>
            </a:r>
            <a:r>
              <a:rPr lang="en-US" sz="5600" dirty="0">
                <a:solidFill>
                  <a:srgbClr val="FF0000"/>
                </a:solidFill>
              </a:rPr>
              <a:t>(</a:t>
            </a:r>
            <a:r>
              <a:rPr lang="en-US" sz="5600" dirty="0" err="1">
                <a:solidFill>
                  <a:srgbClr val="FF0000"/>
                </a:solidFill>
              </a:rPr>
              <a:t>T,p</a:t>
            </a:r>
            <a:r>
              <a:rPr lang="en-US" sz="5600" dirty="0">
                <a:solidFill>
                  <a:srgbClr val="FF0000"/>
                </a:solidFill>
              </a:rPr>
              <a:t>)</a:t>
            </a:r>
            <a:r>
              <a:rPr lang="en-US" sz="5600" baseline="30000" dirty="0">
                <a:solidFill>
                  <a:srgbClr val="FF0000"/>
                </a:solidFill>
              </a:rPr>
              <a:t>.</a:t>
            </a:r>
            <a:r>
              <a:rPr lang="en-US" sz="5600" dirty="0">
                <a:solidFill>
                  <a:srgbClr val="7030A0"/>
                </a:solidFill>
              </a:rPr>
              <a:t>RH</a:t>
            </a:r>
          </a:p>
          <a:p>
            <a:r>
              <a:rPr lang="en-US" sz="3100" dirty="0">
                <a:solidFill>
                  <a:prstClr val="black"/>
                </a:solidFill>
                <a:latin typeface="Calibri" panose="020F0502020204030204"/>
              </a:rPr>
              <a:t>Sat</a:t>
            </a:r>
            <a:r>
              <a:rPr kumimoji="0" lang="en-US" sz="3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    </a:t>
            </a:r>
            <a:r>
              <a:rPr lang="en-US" sz="5600" dirty="0" err="1">
                <a:solidFill>
                  <a:srgbClr val="000000"/>
                </a:solidFill>
              </a:rPr>
              <a:t>h</a:t>
            </a:r>
            <a:r>
              <a:rPr lang="en-US" sz="5600" baseline="-25000" dirty="0" err="1">
                <a:solidFill>
                  <a:srgbClr val="000000"/>
                </a:solidFill>
              </a:rPr>
              <a:t>sat</a:t>
            </a:r>
            <a:r>
              <a:rPr lang="en-US" sz="5600" baseline="-25000" dirty="0">
                <a:solidFill>
                  <a:srgbClr val="000000"/>
                </a:solidFill>
              </a:rPr>
              <a:t> </a:t>
            </a:r>
            <a:r>
              <a:rPr lang="en-US" sz="5600" dirty="0">
                <a:solidFill>
                  <a:srgbClr val="000000"/>
                </a:solidFill>
              </a:rPr>
              <a:t>= </a:t>
            </a:r>
            <a:r>
              <a:rPr lang="en-US" sz="5600" dirty="0" err="1">
                <a:solidFill>
                  <a:srgbClr val="000000"/>
                </a:solidFill>
              </a:rPr>
              <a:t>C</a:t>
            </a:r>
            <a:r>
              <a:rPr lang="en-US" sz="5600" baseline="-25000" dirty="0" err="1">
                <a:solidFill>
                  <a:srgbClr val="000000"/>
                </a:solidFill>
              </a:rPr>
              <a:t>p</a:t>
            </a:r>
            <a:r>
              <a:rPr lang="en-US" sz="5600" dirty="0" err="1">
                <a:solidFill>
                  <a:srgbClr val="000000"/>
                </a:solidFill>
              </a:rPr>
              <a:t>T</a:t>
            </a:r>
            <a:r>
              <a:rPr lang="en-US" sz="5600" dirty="0">
                <a:solidFill>
                  <a:srgbClr val="000000"/>
                </a:solidFill>
              </a:rPr>
              <a:t> + </a:t>
            </a:r>
            <a:r>
              <a:rPr lang="en-US" sz="5600" dirty="0" err="1">
                <a:solidFill>
                  <a:srgbClr val="000000"/>
                </a:solidFill>
              </a:rPr>
              <a:t>gz</a:t>
            </a:r>
            <a:r>
              <a:rPr lang="en-US" sz="5600" dirty="0">
                <a:solidFill>
                  <a:srgbClr val="000000"/>
                </a:solidFill>
              </a:rPr>
              <a:t> </a:t>
            </a:r>
            <a:r>
              <a:rPr lang="en-US" sz="5600" dirty="0">
                <a:solidFill>
                  <a:srgbClr val="FF0000"/>
                </a:solidFill>
              </a:rPr>
              <a:t>+ </a:t>
            </a:r>
            <a:r>
              <a:rPr lang="en-US" sz="5600" dirty="0" err="1">
                <a:solidFill>
                  <a:srgbClr val="FF0000"/>
                </a:solidFill>
              </a:rPr>
              <a:t>Lq</a:t>
            </a:r>
            <a:r>
              <a:rPr lang="en-US" sz="5600" baseline="-25000" dirty="0" err="1">
                <a:solidFill>
                  <a:srgbClr val="FF0000"/>
                </a:solidFill>
              </a:rPr>
              <a:t>sat</a:t>
            </a:r>
            <a:r>
              <a:rPr lang="en-US" sz="5600" dirty="0">
                <a:solidFill>
                  <a:srgbClr val="FF0000"/>
                </a:solidFill>
              </a:rPr>
              <a:t>(</a:t>
            </a:r>
            <a:r>
              <a:rPr lang="en-US" sz="5600" dirty="0" err="1">
                <a:solidFill>
                  <a:srgbClr val="FF0000"/>
                </a:solidFill>
              </a:rPr>
              <a:t>T,p</a:t>
            </a:r>
            <a:r>
              <a:rPr lang="en-US" sz="5600" dirty="0">
                <a:solidFill>
                  <a:srgbClr val="FF0000"/>
                </a:solidFill>
              </a:rPr>
              <a:t>)</a:t>
            </a:r>
            <a:endParaRPr lang="en-US" sz="5600" dirty="0">
              <a:solidFill>
                <a:srgbClr val="0000FF"/>
              </a:solidFill>
            </a:endParaRPr>
          </a:p>
          <a:p>
            <a:endParaRPr lang="en-US" sz="7200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sz="7200" dirty="0">
              <a:solidFill>
                <a:srgbClr val="0000FF"/>
              </a:solidFill>
            </a:endParaRPr>
          </a:p>
          <a:p>
            <a:r>
              <a:rPr lang="en-US" sz="4400" dirty="0">
                <a:solidFill>
                  <a:srgbClr val="0000FF"/>
                </a:solidFill>
              </a:rPr>
              <a:t>emphasizes that RH sensor only affects h</a:t>
            </a:r>
          </a:p>
          <a:p>
            <a:pPr marL="0" indent="0">
              <a:buNone/>
            </a:pP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95530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4000" cy="6883814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2780633" y="574843"/>
            <a:ext cx="2005263" cy="54810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15119" y="2302867"/>
            <a:ext cx="2265364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  <a:latin typeface="Calibri"/>
              </a:rPr>
              <a:t>s =C</a:t>
            </a:r>
            <a:r>
              <a:rPr lang="en-US" sz="2800" baseline="-25000">
                <a:solidFill>
                  <a:srgbClr val="FF0000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FF0000"/>
                </a:solidFill>
                <a:latin typeface="Calibri"/>
              </a:rPr>
              <a:t> + gz</a:t>
            </a:r>
            <a:r>
              <a:rPr lang="en-US" sz="2800" baseline="-25000">
                <a:solidFill>
                  <a:srgbClr val="FF0000"/>
                </a:solidFill>
                <a:latin typeface="Calibri"/>
              </a:rPr>
              <a:t>h</a:t>
            </a:r>
            <a:r>
              <a:rPr lang="en-US" sz="2800">
                <a:solidFill>
                  <a:srgbClr val="FF0000"/>
                </a:solidFill>
                <a:latin typeface="Calibri"/>
              </a:rPr>
              <a:t>(p)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53666" y="2785982"/>
            <a:ext cx="2681503" cy="954107"/>
          </a:xfrm>
          <a:prstGeom prst="rect">
            <a:avLst/>
          </a:prstGeom>
          <a:noFill/>
          <a:ln>
            <a:solidFill>
              <a:srgbClr val="94EBF7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00FF"/>
                </a:solidFill>
                <a:latin typeface="Calibri"/>
              </a:rPr>
              <a:t>h = C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+ gz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(p)</a:t>
            </a:r>
          </a:p>
          <a:p>
            <a:r>
              <a:rPr lang="en-US" sz="2800">
                <a:solidFill>
                  <a:srgbClr val="0000FF"/>
                </a:solidFill>
                <a:latin typeface="Calibri"/>
              </a:rPr>
              <a:t>    + 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,p)</a:t>
            </a:r>
            <a:r>
              <a:rPr lang="en-US" sz="2800" b="1">
                <a:ln>
                  <a:solidFill>
                    <a:srgbClr val="0000FF"/>
                  </a:solidFill>
                </a:ln>
                <a:solidFill>
                  <a:srgbClr val="94EBF7"/>
                </a:solidFill>
                <a:latin typeface="Calibri"/>
              </a:rPr>
              <a:t>*RH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11961" y="1160383"/>
            <a:ext cx="2670283" cy="9541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= C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p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 + gz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h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(p)</a:t>
            </a:r>
          </a:p>
          <a:p>
            <a:r>
              <a:rPr lang="en-US" sz="2800">
                <a:solidFill>
                  <a:srgbClr val="0000FF"/>
                </a:solidFill>
                <a:latin typeface="Calibri"/>
              </a:rPr>
              <a:t>	+ Lq</a:t>
            </a:r>
            <a:r>
              <a:rPr lang="en-US" sz="2800" baseline="-25000">
                <a:solidFill>
                  <a:srgbClr val="0000FF"/>
                </a:solidFill>
                <a:latin typeface="Calibri"/>
              </a:rPr>
              <a:t>sat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(</a:t>
            </a:r>
            <a:r>
              <a:rPr lang="en-US" sz="2800" b="1">
                <a:solidFill>
                  <a:srgbClr val="FF0000"/>
                </a:solidFill>
                <a:latin typeface="Calibri"/>
              </a:rPr>
              <a:t>T</a:t>
            </a:r>
            <a:r>
              <a:rPr lang="en-US" sz="2800">
                <a:solidFill>
                  <a:srgbClr val="0000FF"/>
                </a:solidFill>
                <a:latin typeface="Calibri"/>
              </a:rPr>
              <a:t>,p)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rot="5400000">
            <a:off x="7132053" y="2118896"/>
            <a:ext cx="1310106" cy="655053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10800000" flipV="1">
            <a:off x="7197562" y="3636211"/>
            <a:ext cx="1117596" cy="299449"/>
          </a:xfrm>
          <a:prstGeom prst="straightConnector1">
            <a:avLst/>
          </a:prstGeom>
          <a:ln w="57150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2933032" y="727243"/>
            <a:ext cx="2601494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A7FB1D-B2E4-2286-92A3-81BC3903B7AB}"/>
              </a:ext>
            </a:extLst>
          </p:cNvPr>
          <p:cNvSpPr txBox="1"/>
          <p:nvPr/>
        </p:nvSpPr>
        <p:spPr>
          <a:xfrm>
            <a:off x="454473" y="360163"/>
            <a:ext cx="406064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/>
              <a:t>Three profiles tell the story: we saw the bottom 50 hPa already</a:t>
            </a:r>
          </a:p>
        </p:txBody>
      </p:sp>
    </p:spTree>
    <p:extLst>
      <p:ext uri="{BB962C8B-B14F-4D97-AF65-F5344CB8AC3E}">
        <p14:creationId xmlns:p14="http://schemas.microsoft.com/office/powerpoint/2010/main" val="597534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7849</TotalTime>
  <Words>1323</Words>
  <Application>Microsoft Macintosh PowerPoint</Application>
  <PresentationFormat>Widescreen</PresentationFormat>
  <Paragraphs>198</Paragraphs>
  <Slides>43</Slides>
  <Notes>4</Notes>
  <HiddenSlides>2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Arial</vt:lpstr>
      <vt:lpstr>Calibri</vt:lpstr>
      <vt:lpstr>Calibri Light</vt:lpstr>
      <vt:lpstr>Symbol</vt:lpstr>
      <vt:lpstr>Wingdings</vt:lpstr>
      <vt:lpstr>Office Theme</vt:lpstr>
      <vt:lpstr>Equation</vt:lpstr>
      <vt:lpstr>Energy profiles by mass (pressure) &amp; deep moist convection</vt:lpstr>
      <vt:lpstr>Convection: why air bothers to move</vt:lpstr>
      <vt:lpstr>Convection: why air bothers to move</vt:lpstr>
      <vt:lpstr> Sensible vs. latent fluxes over tropical ocean </vt:lpstr>
      <vt:lpstr>static energy and parcel buoyancy </vt:lpstr>
      <vt:lpstr>Static energies II: moist</vt:lpstr>
      <vt:lpstr>Static energies III: saturated</vt:lpstr>
      <vt:lpstr>Static energies: moist, via RH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Below the LCL, buoyancy is just s or sv</vt:lpstr>
      <vt:lpstr>PowerPoint Presentation</vt:lpstr>
      <vt:lpstr>PowerPoint Presentation</vt:lpstr>
      <vt:lpstr>PowerPoint Presentation</vt:lpstr>
      <vt:lpstr>One way to look at a (tropical) sounding: a sample of a “sky” with  a statistical population of convective moisture transports from below</vt:lpstr>
      <vt:lpstr>One way to look at a (tropical) sounding: a sample of a “sky” with  a statistical population of convective moisture transports from below</vt:lpstr>
      <vt:lpstr>One way to look at a (tropical) sounding: a sample of a “sky” with  a statistical population of convective moisture transports from below</vt:lpstr>
      <vt:lpstr>From Colab notebook for class exercise: ensemble of parcels, mixing rates -&gt; detrainment</vt:lpstr>
      <vt:lpstr>Same geometric relations for entropy, q-qe or s-h  (but not at all obvious for maths of S,q)</vt:lpstr>
      <vt:lpstr>Horrible choice: q variables vs z, but same story</vt:lpstr>
      <vt:lpstr>10:30 - 12:30 local change uncaps convection</vt:lpstr>
      <vt:lpstr>skew-T view of sounding evolution</vt:lpstr>
      <vt:lpstr>PowerPoint Presentation</vt:lpstr>
      <vt:lpstr>PowerPoint Presentation</vt:lpstr>
      <vt:lpstr>Exercise: get sounding near a multi-depth convective sky photo</vt:lpstr>
      <vt:lpstr>2023-11-02 12Z (today)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Good enough equations II</vt:lpstr>
      <vt:lpstr>PowerPoint Presentation</vt:lpstr>
      <vt:lpstr>Why skew the T? Otherwise crazy wide</vt:lpstr>
      <vt:lpstr>Why log-p? At least there’s a reason</vt:lpstr>
      <vt:lpstr>Why T vs. log-p?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Mapes, Brian Earle</dc:creator>
  <cp:lastModifiedBy>Mapes, Brian Earle</cp:lastModifiedBy>
  <cp:revision>10</cp:revision>
  <dcterms:created xsi:type="dcterms:W3CDTF">2023-11-02T16:22:53Z</dcterms:created>
  <dcterms:modified xsi:type="dcterms:W3CDTF">2023-11-08T03:23:17Z</dcterms:modified>
</cp:coreProperties>
</file>

<file path=docProps/thumbnail.jpeg>
</file>